
<file path=[Content_Types].xml><?xml version="1.0" encoding="utf-8"?>
<Types xmlns="http://schemas.openxmlformats.org/package/2006/content-types">
  <Default Extension="bmp" ContentType="image/bmp"/>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0"/>
  </p:notesMasterIdLst>
  <p:handoutMasterIdLst>
    <p:handoutMasterId r:id="rId31"/>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80" r:id="rId24"/>
    <p:sldId id="285" r:id="rId25"/>
    <p:sldId id="279" r:id="rId26"/>
    <p:sldId id="286" r:id="rId27"/>
    <p:sldId id="284" r:id="rId28"/>
    <p:sldId id="283" r:id="rId2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8" d="100"/>
          <a:sy n="88" d="100"/>
        </p:scale>
        <p:origin x="-1668" y="-51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AE4350-986F-4C0A-8DAA-987BDBD1787F}" type="doc">
      <dgm:prSet loTypeId="urn:microsoft.com/office/officeart/2005/8/layout/hProcess9" loCatId="process" qsTypeId="urn:microsoft.com/office/officeart/2005/8/quickstyle/simple1" qsCatId="simple" csTypeId="urn:microsoft.com/office/officeart/2005/8/colors/accent1_2" csCatId="accent1" phldr="1"/>
      <dgm:spPr/>
    </dgm:pt>
    <dgm:pt modelId="{2BCEB242-ADAA-4538-8A30-881FF941EA39}">
      <dgm:prSet phldrT="[Text]"/>
      <dgm:spPr/>
      <dgm:t>
        <a:bodyPr/>
        <a:lstStyle/>
        <a:p>
          <a:r>
            <a:rPr lang="en-US" dirty="0" smtClean="0"/>
            <a:t>Bullying</a:t>
          </a:r>
          <a:endParaRPr lang="en-US" dirty="0"/>
        </a:p>
      </dgm:t>
    </dgm:pt>
    <dgm:pt modelId="{3C2AED9C-E474-41C1-B1AD-259EE3682D61}" type="parTrans" cxnId="{40056308-4AEC-4AAE-8D7C-DEB871F300B9}">
      <dgm:prSet/>
      <dgm:spPr/>
      <dgm:t>
        <a:bodyPr/>
        <a:lstStyle/>
        <a:p>
          <a:endParaRPr lang="en-US"/>
        </a:p>
      </dgm:t>
    </dgm:pt>
    <dgm:pt modelId="{33A6D553-8FFE-465A-A471-18C98720E66A}" type="sibTrans" cxnId="{40056308-4AEC-4AAE-8D7C-DEB871F300B9}">
      <dgm:prSet/>
      <dgm:spPr/>
      <dgm:t>
        <a:bodyPr/>
        <a:lstStyle/>
        <a:p>
          <a:endParaRPr lang="en-US"/>
        </a:p>
      </dgm:t>
    </dgm:pt>
    <dgm:pt modelId="{6E6AFCE5-102F-4868-A898-81FB54F07934}">
      <dgm:prSet phldrT="[Text]"/>
      <dgm:spPr/>
      <dgm:t>
        <a:bodyPr/>
        <a:lstStyle/>
        <a:p>
          <a:r>
            <a:rPr lang="en-US" dirty="0" smtClean="0"/>
            <a:t>Harassment</a:t>
          </a:r>
          <a:endParaRPr lang="en-US" dirty="0"/>
        </a:p>
      </dgm:t>
    </dgm:pt>
    <dgm:pt modelId="{4E9BA75E-6E4D-42BA-A9BE-2E4D4C5265B9}" type="parTrans" cxnId="{B7BCDD5E-5A51-4447-BB23-C3323C6CCDBE}">
      <dgm:prSet/>
      <dgm:spPr/>
      <dgm:t>
        <a:bodyPr/>
        <a:lstStyle/>
        <a:p>
          <a:endParaRPr lang="en-US"/>
        </a:p>
      </dgm:t>
    </dgm:pt>
    <dgm:pt modelId="{9D42F88B-5F2D-4EEA-9FF4-6877D0B462F6}" type="sibTrans" cxnId="{B7BCDD5E-5A51-4447-BB23-C3323C6CCDBE}">
      <dgm:prSet/>
      <dgm:spPr/>
      <dgm:t>
        <a:bodyPr/>
        <a:lstStyle/>
        <a:p>
          <a:endParaRPr lang="en-US"/>
        </a:p>
      </dgm:t>
    </dgm:pt>
    <dgm:pt modelId="{612B7C80-3AEC-4C1D-AC89-83D5D4F7A757}">
      <dgm:prSet phldrT="[Text]"/>
      <dgm:spPr/>
      <dgm:t>
        <a:bodyPr/>
        <a:lstStyle/>
        <a:p>
          <a:r>
            <a:rPr lang="en-US" dirty="0" smtClean="0"/>
            <a:t>Teen dating violence </a:t>
          </a:r>
        </a:p>
        <a:p>
          <a:r>
            <a:rPr lang="en-US" dirty="0" smtClean="0"/>
            <a:t>Sexual assault</a:t>
          </a:r>
          <a:endParaRPr lang="en-US" dirty="0"/>
        </a:p>
      </dgm:t>
    </dgm:pt>
    <dgm:pt modelId="{838B3834-6CDC-4443-B879-174CF5AACEA5}" type="parTrans" cxnId="{F78A636F-B171-4761-B527-D55FA0457135}">
      <dgm:prSet/>
      <dgm:spPr/>
      <dgm:t>
        <a:bodyPr/>
        <a:lstStyle/>
        <a:p>
          <a:endParaRPr lang="en-US"/>
        </a:p>
      </dgm:t>
    </dgm:pt>
    <dgm:pt modelId="{A406A957-E854-4926-896D-578BA48AE683}" type="sibTrans" cxnId="{F78A636F-B171-4761-B527-D55FA0457135}">
      <dgm:prSet/>
      <dgm:spPr/>
      <dgm:t>
        <a:bodyPr/>
        <a:lstStyle/>
        <a:p>
          <a:endParaRPr lang="en-US"/>
        </a:p>
      </dgm:t>
    </dgm:pt>
    <dgm:pt modelId="{99DAF33D-D072-47BA-BC46-E60B1B1A91B5}" type="pres">
      <dgm:prSet presAssocID="{A9AE4350-986F-4C0A-8DAA-987BDBD1787F}" presName="CompostProcess" presStyleCnt="0">
        <dgm:presLayoutVars>
          <dgm:dir/>
          <dgm:resizeHandles val="exact"/>
        </dgm:presLayoutVars>
      </dgm:prSet>
      <dgm:spPr/>
    </dgm:pt>
    <dgm:pt modelId="{AF310B81-96C9-4311-8ED5-A0C7CD060465}" type="pres">
      <dgm:prSet presAssocID="{A9AE4350-986F-4C0A-8DAA-987BDBD1787F}" presName="arrow" presStyleLbl="bgShp" presStyleIdx="0" presStyleCnt="1"/>
      <dgm:spPr/>
    </dgm:pt>
    <dgm:pt modelId="{1AD6CCDB-830A-4BD7-9935-831ECA3B8E3F}" type="pres">
      <dgm:prSet presAssocID="{A9AE4350-986F-4C0A-8DAA-987BDBD1787F}" presName="linearProcess" presStyleCnt="0"/>
      <dgm:spPr/>
    </dgm:pt>
    <dgm:pt modelId="{D88A7A0A-3757-4D84-A469-7CCB48AEEBBB}" type="pres">
      <dgm:prSet presAssocID="{2BCEB242-ADAA-4538-8A30-881FF941EA39}" presName="textNode" presStyleLbl="node1" presStyleIdx="0" presStyleCnt="3">
        <dgm:presLayoutVars>
          <dgm:bulletEnabled val="1"/>
        </dgm:presLayoutVars>
      </dgm:prSet>
      <dgm:spPr/>
      <dgm:t>
        <a:bodyPr/>
        <a:lstStyle/>
        <a:p>
          <a:endParaRPr lang="en-US"/>
        </a:p>
      </dgm:t>
    </dgm:pt>
    <dgm:pt modelId="{D34DB080-442B-4B1C-BB77-16B317E94A87}" type="pres">
      <dgm:prSet presAssocID="{33A6D553-8FFE-465A-A471-18C98720E66A}" presName="sibTrans" presStyleCnt="0"/>
      <dgm:spPr/>
    </dgm:pt>
    <dgm:pt modelId="{82F09ECC-25B0-4A69-AA01-CF7D16911436}" type="pres">
      <dgm:prSet presAssocID="{6E6AFCE5-102F-4868-A898-81FB54F07934}" presName="textNode" presStyleLbl="node1" presStyleIdx="1" presStyleCnt="3">
        <dgm:presLayoutVars>
          <dgm:bulletEnabled val="1"/>
        </dgm:presLayoutVars>
      </dgm:prSet>
      <dgm:spPr/>
      <dgm:t>
        <a:bodyPr/>
        <a:lstStyle/>
        <a:p>
          <a:endParaRPr lang="en-US"/>
        </a:p>
      </dgm:t>
    </dgm:pt>
    <dgm:pt modelId="{E99073A0-7247-4BFD-9B84-D7EACD66CCD5}" type="pres">
      <dgm:prSet presAssocID="{9D42F88B-5F2D-4EEA-9FF4-6877D0B462F6}" presName="sibTrans" presStyleCnt="0"/>
      <dgm:spPr/>
    </dgm:pt>
    <dgm:pt modelId="{20DF2CBC-9A37-44A5-A293-D27F2B015FDB}" type="pres">
      <dgm:prSet presAssocID="{612B7C80-3AEC-4C1D-AC89-83D5D4F7A757}" presName="textNode" presStyleLbl="node1" presStyleIdx="2" presStyleCnt="3">
        <dgm:presLayoutVars>
          <dgm:bulletEnabled val="1"/>
        </dgm:presLayoutVars>
      </dgm:prSet>
      <dgm:spPr/>
      <dgm:t>
        <a:bodyPr/>
        <a:lstStyle/>
        <a:p>
          <a:endParaRPr lang="en-US"/>
        </a:p>
      </dgm:t>
    </dgm:pt>
  </dgm:ptLst>
  <dgm:cxnLst>
    <dgm:cxn modelId="{E12CED8A-40A9-44C0-A500-C1CB23AD990F}" type="presOf" srcId="{2BCEB242-ADAA-4538-8A30-881FF941EA39}" destId="{D88A7A0A-3757-4D84-A469-7CCB48AEEBBB}" srcOrd="0" destOrd="0" presId="urn:microsoft.com/office/officeart/2005/8/layout/hProcess9"/>
    <dgm:cxn modelId="{F78A636F-B171-4761-B527-D55FA0457135}" srcId="{A9AE4350-986F-4C0A-8DAA-987BDBD1787F}" destId="{612B7C80-3AEC-4C1D-AC89-83D5D4F7A757}" srcOrd="2" destOrd="0" parTransId="{838B3834-6CDC-4443-B879-174CF5AACEA5}" sibTransId="{A406A957-E854-4926-896D-578BA48AE683}"/>
    <dgm:cxn modelId="{B124C9DE-339A-4B78-936B-534996B5EF20}" type="presOf" srcId="{A9AE4350-986F-4C0A-8DAA-987BDBD1787F}" destId="{99DAF33D-D072-47BA-BC46-E60B1B1A91B5}" srcOrd="0" destOrd="0" presId="urn:microsoft.com/office/officeart/2005/8/layout/hProcess9"/>
    <dgm:cxn modelId="{B7BCDD5E-5A51-4447-BB23-C3323C6CCDBE}" srcId="{A9AE4350-986F-4C0A-8DAA-987BDBD1787F}" destId="{6E6AFCE5-102F-4868-A898-81FB54F07934}" srcOrd="1" destOrd="0" parTransId="{4E9BA75E-6E4D-42BA-A9BE-2E4D4C5265B9}" sibTransId="{9D42F88B-5F2D-4EEA-9FF4-6877D0B462F6}"/>
    <dgm:cxn modelId="{40056308-4AEC-4AAE-8D7C-DEB871F300B9}" srcId="{A9AE4350-986F-4C0A-8DAA-987BDBD1787F}" destId="{2BCEB242-ADAA-4538-8A30-881FF941EA39}" srcOrd="0" destOrd="0" parTransId="{3C2AED9C-E474-41C1-B1AD-259EE3682D61}" sibTransId="{33A6D553-8FFE-465A-A471-18C98720E66A}"/>
    <dgm:cxn modelId="{D2450062-D76E-456F-89EF-9B7DC3B92168}" type="presOf" srcId="{612B7C80-3AEC-4C1D-AC89-83D5D4F7A757}" destId="{20DF2CBC-9A37-44A5-A293-D27F2B015FDB}" srcOrd="0" destOrd="0" presId="urn:microsoft.com/office/officeart/2005/8/layout/hProcess9"/>
    <dgm:cxn modelId="{16B75A0C-C8BE-4FCE-880D-D0B7347E5655}" type="presOf" srcId="{6E6AFCE5-102F-4868-A898-81FB54F07934}" destId="{82F09ECC-25B0-4A69-AA01-CF7D16911436}" srcOrd="0" destOrd="0" presId="urn:microsoft.com/office/officeart/2005/8/layout/hProcess9"/>
    <dgm:cxn modelId="{01888601-1DAC-45D4-92F3-E0FE8429F9A4}" type="presParOf" srcId="{99DAF33D-D072-47BA-BC46-E60B1B1A91B5}" destId="{AF310B81-96C9-4311-8ED5-A0C7CD060465}" srcOrd="0" destOrd="0" presId="urn:microsoft.com/office/officeart/2005/8/layout/hProcess9"/>
    <dgm:cxn modelId="{DC80C771-95EF-4B55-8121-85057F13B882}" type="presParOf" srcId="{99DAF33D-D072-47BA-BC46-E60B1B1A91B5}" destId="{1AD6CCDB-830A-4BD7-9935-831ECA3B8E3F}" srcOrd="1" destOrd="0" presId="urn:microsoft.com/office/officeart/2005/8/layout/hProcess9"/>
    <dgm:cxn modelId="{6E447D54-E24B-4F5E-BF2C-2889ED84C63A}" type="presParOf" srcId="{1AD6CCDB-830A-4BD7-9935-831ECA3B8E3F}" destId="{D88A7A0A-3757-4D84-A469-7CCB48AEEBBB}" srcOrd="0" destOrd="0" presId="urn:microsoft.com/office/officeart/2005/8/layout/hProcess9"/>
    <dgm:cxn modelId="{66300365-3C69-4D08-89F7-D374567FE6ED}" type="presParOf" srcId="{1AD6CCDB-830A-4BD7-9935-831ECA3B8E3F}" destId="{D34DB080-442B-4B1C-BB77-16B317E94A87}" srcOrd="1" destOrd="0" presId="urn:microsoft.com/office/officeart/2005/8/layout/hProcess9"/>
    <dgm:cxn modelId="{F069E3CE-C310-4F5B-823D-CBAC24B1E27D}" type="presParOf" srcId="{1AD6CCDB-830A-4BD7-9935-831ECA3B8E3F}" destId="{82F09ECC-25B0-4A69-AA01-CF7D16911436}" srcOrd="2" destOrd="0" presId="urn:microsoft.com/office/officeart/2005/8/layout/hProcess9"/>
    <dgm:cxn modelId="{BE60FD80-3FAA-42C8-960E-431EE346F61F}" type="presParOf" srcId="{1AD6CCDB-830A-4BD7-9935-831ECA3B8E3F}" destId="{E99073A0-7247-4BFD-9B84-D7EACD66CCD5}" srcOrd="3" destOrd="0" presId="urn:microsoft.com/office/officeart/2005/8/layout/hProcess9"/>
    <dgm:cxn modelId="{37840C45-DC54-49A4-82B0-2B8CD643039A}" type="presParOf" srcId="{1AD6CCDB-830A-4BD7-9935-831ECA3B8E3F}" destId="{20DF2CBC-9A37-44A5-A293-D27F2B015FDB}"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51900460-931D-4FEA-990D-5ADED72BD3DA}" type="datetimeFigureOut">
              <a:rPr lang="en-US" smtClean="0"/>
              <a:t>8/22/2011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E854450D-0D75-49F6-9C87-381E5EF5C2B7}" type="slidenum">
              <a:rPr lang="en-US" smtClean="0"/>
              <a:t>‹#›</a:t>
            </a:fld>
            <a:endParaRPr lang="en-US"/>
          </a:p>
        </p:txBody>
      </p:sp>
    </p:spTree>
    <p:extLst>
      <p:ext uri="{BB962C8B-B14F-4D97-AF65-F5344CB8AC3E}">
        <p14:creationId xmlns:p14="http://schemas.microsoft.com/office/powerpoint/2010/main" val="3672835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3E984AC-1B66-4630-8AE8-0383B51FFCB0}" type="datetimeFigureOut">
              <a:rPr lang="en-US" smtClean="0"/>
              <a:t>8/22/2011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B3DF734-6C1D-47CC-8FB4-298348D7FCCF}" type="slidenum">
              <a:rPr lang="en-US" smtClean="0"/>
              <a:t>‹#›</a:t>
            </a:fld>
            <a:endParaRPr lang="en-US"/>
          </a:p>
        </p:txBody>
      </p:sp>
    </p:spTree>
    <p:extLst>
      <p:ext uri="{BB962C8B-B14F-4D97-AF65-F5344CB8AC3E}">
        <p14:creationId xmlns:p14="http://schemas.microsoft.com/office/powerpoint/2010/main" val="2791695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Background/reminder</a:t>
            </a:r>
            <a:r>
              <a:rPr lang="en-US" baseline="0" dirty="0" smtClean="0"/>
              <a:t> of last year:  </a:t>
            </a:r>
            <a:r>
              <a:rPr lang="en-US" dirty="0"/>
              <a:t>The SOMB was officially  repealed on July 1, 2010, when Governor Ritter vetoed House Bill 10-1364 continuing the board past that date. </a:t>
            </a:r>
          </a:p>
          <a:p>
            <a:endParaRPr lang="en-US" dirty="0"/>
          </a:p>
        </p:txBody>
      </p:sp>
      <p:sp>
        <p:nvSpPr>
          <p:cNvPr id="4" name="Slide Number Placeholder 3"/>
          <p:cNvSpPr>
            <a:spLocks noGrp="1"/>
          </p:cNvSpPr>
          <p:nvPr>
            <p:ph type="sldNum" sz="quarter" idx="10"/>
          </p:nvPr>
        </p:nvSpPr>
        <p:spPr/>
        <p:txBody>
          <a:bodyPr/>
          <a:lstStyle/>
          <a:p>
            <a:fld id="{3B3DF734-6C1D-47CC-8FB4-298348D7FCCF}" type="slidenum">
              <a:rPr lang="en-US" smtClean="0"/>
              <a:t>3</a:t>
            </a:fld>
            <a:endParaRPr lang="en-US"/>
          </a:p>
        </p:txBody>
      </p:sp>
    </p:spTree>
    <p:extLst>
      <p:ext uri="{BB962C8B-B14F-4D97-AF65-F5344CB8AC3E}">
        <p14:creationId xmlns:p14="http://schemas.microsoft.com/office/powerpoint/2010/main" val="5302927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Can send further citations if anyone want this research</a:t>
            </a:r>
            <a:endParaRPr lang="en-US" dirty="0"/>
          </a:p>
        </p:txBody>
      </p:sp>
      <p:sp>
        <p:nvSpPr>
          <p:cNvPr id="4" name="Slide Number Placeholder 3"/>
          <p:cNvSpPr>
            <a:spLocks noGrp="1"/>
          </p:cNvSpPr>
          <p:nvPr>
            <p:ph type="sldNum" sz="quarter" idx="10"/>
          </p:nvPr>
        </p:nvSpPr>
        <p:spPr/>
        <p:txBody>
          <a:bodyPr/>
          <a:lstStyle/>
          <a:p>
            <a:fld id="{3B3DF734-6C1D-47CC-8FB4-298348D7FCCF}" type="slidenum">
              <a:rPr lang="en-US" smtClean="0"/>
              <a:t>18</a:t>
            </a:fld>
            <a:endParaRPr lang="en-US"/>
          </a:p>
        </p:txBody>
      </p:sp>
    </p:spTree>
    <p:extLst>
      <p:ext uri="{BB962C8B-B14F-4D97-AF65-F5344CB8AC3E}">
        <p14:creationId xmlns:p14="http://schemas.microsoft.com/office/powerpoint/2010/main" val="23928176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3DF734-6C1D-47CC-8FB4-298348D7FCCF}" type="slidenum">
              <a:rPr lang="en-US" smtClean="0"/>
              <a:t>20</a:t>
            </a:fld>
            <a:endParaRPr lang="en-US"/>
          </a:p>
        </p:txBody>
      </p:sp>
    </p:spTree>
    <p:extLst>
      <p:ext uri="{BB962C8B-B14F-4D97-AF65-F5344CB8AC3E}">
        <p14:creationId xmlns:p14="http://schemas.microsoft.com/office/powerpoint/2010/main" val="24605012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Briefly explain how “non-cooperation” looks</a:t>
            </a:r>
            <a:r>
              <a:rPr lang="en-US" baseline="0" dirty="0" smtClean="0"/>
              <a:t> in other states:  Anonymous Reporting, third party reporting, </a:t>
            </a:r>
            <a:r>
              <a:rPr lang="en-US" baseline="0" dirty="0" err="1" smtClean="0"/>
              <a:t>etc</a:t>
            </a:r>
            <a:endParaRPr lang="en-US" dirty="0"/>
          </a:p>
        </p:txBody>
      </p:sp>
      <p:sp>
        <p:nvSpPr>
          <p:cNvPr id="4" name="Slide Number Placeholder 3"/>
          <p:cNvSpPr>
            <a:spLocks noGrp="1"/>
          </p:cNvSpPr>
          <p:nvPr>
            <p:ph type="sldNum" sz="quarter" idx="10"/>
          </p:nvPr>
        </p:nvSpPr>
        <p:spPr/>
        <p:txBody>
          <a:bodyPr/>
          <a:lstStyle/>
          <a:p>
            <a:fld id="{3B3DF734-6C1D-47CC-8FB4-298348D7FCCF}" type="slidenum">
              <a:rPr lang="en-US" smtClean="0">
                <a:solidFill>
                  <a:prstClr val="black"/>
                </a:solidFill>
              </a:rPr>
              <a:pPr/>
              <a:t>24</a:t>
            </a:fld>
            <a:endParaRPr lang="en-US">
              <a:solidFill>
                <a:prstClr val="black"/>
              </a:solidFill>
            </a:endParaRPr>
          </a:p>
        </p:txBody>
      </p:sp>
    </p:spTree>
    <p:extLst>
      <p:ext uri="{BB962C8B-B14F-4D97-AF65-F5344CB8AC3E}">
        <p14:creationId xmlns:p14="http://schemas.microsoft.com/office/powerpoint/2010/main" val="101774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members can participate…. Conference call, survey to come, their feedback, </a:t>
            </a:r>
            <a:r>
              <a:rPr lang="en-US" dirty="0" err="1" smtClean="0"/>
              <a:t>etc</a:t>
            </a:r>
            <a:endParaRPr lang="en-US" dirty="0"/>
          </a:p>
        </p:txBody>
      </p:sp>
      <p:sp>
        <p:nvSpPr>
          <p:cNvPr id="4" name="Slide Number Placeholder 3"/>
          <p:cNvSpPr>
            <a:spLocks noGrp="1"/>
          </p:cNvSpPr>
          <p:nvPr>
            <p:ph type="sldNum" sz="quarter" idx="10"/>
          </p:nvPr>
        </p:nvSpPr>
        <p:spPr/>
        <p:txBody>
          <a:bodyPr/>
          <a:lstStyle/>
          <a:p>
            <a:fld id="{3B3DF734-6C1D-47CC-8FB4-298348D7FCCF}" type="slidenum">
              <a:rPr lang="en-US" smtClean="0"/>
              <a:t>25</a:t>
            </a:fld>
            <a:endParaRPr lang="en-US"/>
          </a:p>
        </p:txBody>
      </p:sp>
    </p:spTree>
    <p:extLst>
      <p:ext uri="{BB962C8B-B14F-4D97-AF65-F5344CB8AC3E}">
        <p14:creationId xmlns:p14="http://schemas.microsoft.com/office/powerpoint/2010/main" val="29291475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Erin, do you want</a:t>
            </a:r>
            <a:r>
              <a:rPr lang="en-US" baseline="0" dirty="0" smtClean="0"/>
              <a:t> to include info </a:t>
            </a:r>
            <a:r>
              <a:rPr lang="en-US" baseline="0" dirty="0" err="1" smtClean="0"/>
              <a:t>abt</a:t>
            </a:r>
            <a:r>
              <a:rPr lang="en-US" baseline="0" dirty="0" smtClean="0"/>
              <a:t> resolutions we’ve signed on to, cuts to fed funding, </a:t>
            </a:r>
            <a:r>
              <a:rPr lang="en-US" baseline="0" dirty="0" err="1" smtClean="0"/>
              <a:t>etc</a:t>
            </a:r>
            <a:r>
              <a:rPr lang="en-US" baseline="0" dirty="0" smtClean="0"/>
              <a:t>?! </a:t>
            </a:r>
          </a:p>
          <a:p>
            <a:endParaRPr lang="en-US" baseline="0" dirty="0" smtClean="0">
              <a:solidFill>
                <a:srgbClr val="FF0000"/>
              </a:solidFill>
            </a:endParaRPr>
          </a:p>
          <a:p>
            <a:r>
              <a:rPr lang="en-US" baseline="0" dirty="0" smtClean="0">
                <a:solidFill>
                  <a:srgbClr val="FF0000"/>
                </a:solidFill>
              </a:rPr>
              <a:t>Karen, I just added the info presented on that NAESV call. I didn’t put a lot of details, we can just briefly discuss each one…I have my notes from the call.</a:t>
            </a:r>
            <a:endParaRPr lang="en-US" dirty="0">
              <a:solidFill>
                <a:srgbClr val="FF0000"/>
              </a:solidFill>
            </a:endParaRPr>
          </a:p>
        </p:txBody>
      </p:sp>
      <p:sp>
        <p:nvSpPr>
          <p:cNvPr id="4" name="Slide Number Placeholder 3"/>
          <p:cNvSpPr>
            <a:spLocks noGrp="1"/>
          </p:cNvSpPr>
          <p:nvPr>
            <p:ph type="sldNum" sz="quarter" idx="10"/>
          </p:nvPr>
        </p:nvSpPr>
        <p:spPr/>
        <p:txBody>
          <a:bodyPr/>
          <a:lstStyle/>
          <a:p>
            <a:fld id="{3B3DF734-6C1D-47CC-8FB4-298348D7FCCF}" type="slidenum">
              <a:rPr lang="en-US" smtClean="0"/>
              <a:t>28</a:t>
            </a:fld>
            <a:endParaRPr lang="en-US"/>
          </a:p>
        </p:txBody>
      </p:sp>
    </p:spTree>
    <p:extLst>
      <p:ext uri="{BB962C8B-B14F-4D97-AF65-F5344CB8AC3E}">
        <p14:creationId xmlns:p14="http://schemas.microsoft.com/office/powerpoint/2010/main" val="82406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a:t>
            </a:r>
            <a:r>
              <a:rPr lang="en-US" baseline="0" dirty="0" smtClean="0"/>
              <a:t> that these are just summaries of bills we worked on, more detailed info available…</a:t>
            </a:r>
            <a:endParaRPr lang="en-US" dirty="0"/>
          </a:p>
        </p:txBody>
      </p:sp>
      <p:sp>
        <p:nvSpPr>
          <p:cNvPr id="4" name="Slide Number Placeholder 3"/>
          <p:cNvSpPr>
            <a:spLocks noGrp="1"/>
          </p:cNvSpPr>
          <p:nvPr>
            <p:ph type="sldNum" sz="quarter" idx="10"/>
          </p:nvPr>
        </p:nvSpPr>
        <p:spPr/>
        <p:txBody>
          <a:bodyPr/>
          <a:lstStyle/>
          <a:p>
            <a:fld id="{3B3DF734-6C1D-47CC-8FB4-298348D7FCCF}" type="slidenum">
              <a:rPr lang="en-US" smtClean="0"/>
              <a:t>7</a:t>
            </a:fld>
            <a:endParaRPr lang="en-US"/>
          </a:p>
        </p:txBody>
      </p:sp>
    </p:spTree>
    <p:extLst>
      <p:ext uri="{BB962C8B-B14F-4D97-AF65-F5344CB8AC3E}">
        <p14:creationId xmlns:p14="http://schemas.microsoft.com/office/powerpoint/2010/main" val="4219544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Important</a:t>
            </a:r>
            <a:r>
              <a:rPr lang="en-US" baseline="0" dirty="0" smtClean="0"/>
              <a:t> to be involved b/c of high rates of SV in campus age group, confidentiality concerns arose, </a:t>
            </a:r>
            <a:r>
              <a:rPr lang="en-US" baseline="0" dirty="0" err="1" smtClean="0"/>
              <a:t>etc</a:t>
            </a:r>
            <a:endParaRPr lang="en-US" dirty="0"/>
          </a:p>
        </p:txBody>
      </p:sp>
      <p:sp>
        <p:nvSpPr>
          <p:cNvPr id="4" name="Slide Number Placeholder 3"/>
          <p:cNvSpPr>
            <a:spLocks noGrp="1"/>
          </p:cNvSpPr>
          <p:nvPr>
            <p:ph type="sldNum" sz="quarter" idx="10"/>
          </p:nvPr>
        </p:nvSpPr>
        <p:spPr/>
        <p:txBody>
          <a:bodyPr/>
          <a:lstStyle/>
          <a:p>
            <a:fld id="{3B3DF734-6C1D-47CC-8FB4-298348D7FCCF}" type="slidenum">
              <a:rPr lang="en-US" smtClean="0"/>
              <a:t>8</a:t>
            </a:fld>
            <a:endParaRPr lang="en-US"/>
          </a:p>
        </p:txBody>
      </p:sp>
    </p:spTree>
    <p:extLst>
      <p:ext uri="{BB962C8B-B14F-4D97-AF65-F5344CB8AC3E}">
        <p14:creationId xmlns:p14="http://schemas.microsoft.com/office/powerpoint/2010/main" val="24370840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why this was important, VAWA-outlined</a:t>
            </a:r>
            <a:r>
              <a:rPr lang="en-US" baseline="0" dirty="0" smtClean="0"/>
              <a:t> </a:t>
            </a:r>
            <a:r>
              <a:rPr lang="en-US" dirty="0" smtClean="0"/>
              <a:t>best-practices, confidentiality</a:t>
            </a:r>
            <a:r>
              <a:rPr lang="en-US" baseline="0" dirty="0" smtClean="0"/>
              <a:t> concerns for survivors, unintended consequences if info is shared willy-nilly</a:t>
            </a:r>
            <a:r>
              <a:rPr lang="en-US" dirty="0" smtClean="0"/>
              <a:t> </a:t>
            </a:r>
            <a:endParaRPr lang="en-US" dirty="0"/>
          </a:p>
        </p:txBody>
      </p:sp>
      <p:sp>
        <p:nvSpPr>
          <p:cNvPr id="4" name="Slide Number Placeholder 3"/>
          <p:cNvSpPr>
            <a:spLocks noGrp="1"/>
          </p:cNvSpPr>
          <p:nvPr>
            <p:ph type="sldNum" sz="quarter" idx="10"/>
          </p:nvPr>
        </p:nvSpPr>
        <p:spPr/>
        <p:txBody>
          <a:bodyPr/>
          <a:lstStyle/>
          <a:p>
            <a:fld id="{3B3DF734-6C1D-47CC-8FB4-298348D7FCCF}" type="slidenum">
              <a:rPr lang="en-US" smtClean="0"/>
              <a:t>9</a:t>
            </a:fld>
            <a:endParaRPr lang="en-US"/>
          </a:p>
        </p:txBody>
      </p:sp>
    </p:spTree>
    <p:extLst>
      <p:ext uri="{BB962C8B-B14F-4D97-AF65-F5344CB8AC3E}">
        <p14:creationId xmlns:p14="http://schemas.microsoft.com/office/powerpoint/2010/main" val="3028512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Also ensured that PI’s were not given</a:t>
            </a:r>
            <a:r>
              <a:rPr lang="en-US" baseline="0" dirty="0" smtClean="0"/>
              <a:t> enhanced access to confidential records</a:t>
            </a:r>
            <a:endParaRPr lang="en-US" dirty="0"/>
          </a:p>
        </p:txBody>
      </p:sp>
      <p:sp>
        <p:nvSpPr>
          <p:cNvPr id="4" name="Slide Number Placeholder 3"/>
          <p:cNvSpPr>
            <a:spLocks noGrp="1"/>
          </p:cNvSpPr>
          <p:nvPr>
            <p:ph type="sldNum" sz="quarter" idx="10"/>
          </p:nvPr>
        </p:nvSpPr>
        <p:spPr/>
        <p:txBody>
          <a:bodyPr/>
          <a:lstStyle/>
          <a:p>
            <a:fld id="{3B3DF734-6C1D-47CC-8FB4-298348D7FCCF}" type="slidenum">
              <a:rPr lang="en-US" smtClean="0"/>
              <a:t>12</a:t>
            </a:fld>
            <a:endParaRPr lang="en-US"/>
          </a:p>
        </p:txBody>
      </p:sp>
    </p:spTree>
    <p:extLst>
      <p:ext uri="{BB962C8B-B14F-4D97-AF65-F5344CB8AC3E}">
        <p14:creationId xmlns:p14="http://schemas.microsoft.com/office/powerpoint/2010/main" val="3352154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issues may not progress in a linear way, but often may be intertwined…</a:t>
            </a:r>
            <a:endParaRPr lang="en-US" dirty="0"/>
          </a:p>
        </p:txBody>
      </p:sp>
      <p:sp>
        <p:nvSpPr>
          <p:cNvPr id="4" name="Slide Number Placeholder 3"/>
          <p:cNvSpPr>
            <a:spLocks noGrp="1"/>
          </p:cNvSpPr>
          <p:nvPr>
            <p:ph type="sldNum" sz="quarter" idx="10"/>
          </p:nvPr>
        </p:nvSpPr>
        <p:spPr/>
        <p:txBody>
          <a:bodyPr/>
          <a:lstStyle/>
          <a:p>
            <a:fld id="{3B3DF734-6C1D-47CC-8FB4-298348D7FCCF}" type="slidenum">
              <a:rPr lang="en-US" smtClean="0"/>
              <a:t>14</a:t>
            </a:fld>
            <a:endParaRPr lang="en-US"/>
          </a:p>
        </p:txBody>
      </p:sp>
    </p:spTree>
    <p:extLst>
      <p:ext uri="{BB962C8B-B14F-4D97-AF65-F5344CB8AC3E}">
        <p14:creationId xmlns:p14="http://schemas.microsoft.com/office/powerpoint/2010/main" val="2114509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work is going on in your community?  CCASA is working</a:t>
            </a:r>
            <a:r>
              <a:rPr lang="en-US" baseline="0" dirty="0" smtClean="0"/>
              <a:t> with SSRC, continual advocacy on this issue although not at the legislative level right now</a:t>
            </a:r>
            <a:endParaRPr lang="en-US" dirty="0"/>
          </a:p>
        </p:txBody>
      </p:sp>
      <p:sp>
        <p:nvSpPr>
          <p:cNvPr id="4" name="Slide Number Placeholder 3"/>
          <p:cNvSpPr>
            <a:spLocks noGrp="1"/>
          </p:cNvSpPr>
          <p:nvPr>
            <p:ph type="sldNum" sz="quarter" idx="10"/>
          </p:nvPr>
        </p:nvSpPr>
        <p:spPr/>
        <p:txBody>
          <a:bodyPr/>
          <a:lstStyle/>
          <a:p>
            <a:fld id="{3B3DF734-6C1D-47CC-8FB4-298348D7FCCF}" type="slidenum">
              <a:rPr lang="en-US" smtClean="0"/>
              <a:t>15</a:t>
            </a:fld>
            <a:endParaRPr lang="en-US"/>
          </a:p>
        </p:txBody>
      </p:sp>
    </p:spTree>
    <p:extLst>
      <p:ext uri="{BB962C8B-B14F-4D97-AF65-F5344CB8AC3E}">
        <p14:creationId xmlns:p14="http://schemas.microsoft.com/office/powerpoint/2010/main" val="27100164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the one Mitchell worked on that we were not closely following.  Maybe </a:t>
            </a:r>
            <a:r>
              <a:rPr lang="en-US" baseline="0" dirty="0" err="1" smtClean="0"/>
              <a:t>Jenn</a:t>
            </a:r>
            <a:r>
              <a:rPr lang="en-US" baseline="0" dirty="0" smtClean="0"/>
              <a:t> E could look into it?!  I’ll ask her…</a:t>
            </a:r>
            <a:endParaRPr lang="en-US" dirty="0"/>
          </a:p>
        </p:txBody>
      </p:sp>
      <p:sp>
        <p:nvSpPr>
          <p:cNvPr id="4" name="Slide Number Placeholder 3"/>
          <p:cNvSpPr>
            <a:spLocks noGrp="1"/>
          </p:cNvSpPr>
          <p:nvPr>
            <p:ph type="sldNum" sz="quarter" idx="10"/>
          </p:nvPr>
        </p:nvSpPr>
        <p:spPr/>
        <p:txBody>
          <a:bodyPr/>
          <a:lstStyle/>
          <a:p>
            <a:fld id="{3B3DF734-6C1D-47CC-8FB4-298348D7FCCF}" type="slidenum">
              <a:rPr lang="en-US" smtClean="0"/>
              <a:t>16</a:t>
            </a:fld>
            <a:endParaRPr lang="en-US"/>
          </a:p>
        </p:txBody>
      </p:sp>
    </p:spTree>
    <p:extLst>
      <p:ext uri="{BB962C8B-B14F-4D97-AF65-F5344CB8AC3E}">
        <p14:creationId xmlns:p14="http://schemas.microsoft.com/office/powerpoint/2010/main" val="15251880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3DF734-6C1D-47CC-8FB4-298348D7FCCF}" type="slidenum">
              <a:rPr lang="en-US" smtClean="0"/>
              <a:t>17</a:t>
            </a:fld>
            <a:endParaRPr lang="en-US"/>
          </a:p>
        </p:txBody>
      </p:sp>
    </p:spTree>
    <p:extLst>
      <p:ext uri="{BB962C8B-B14F-4D97-AF65-F5344CB8AC3E}">
        <p14:creationId xmlns:p14="http://schemas.microsoft.com/office/powerpoint/2010/main" val="2474825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A97BFDAC-5B4D-4965-B446-16BDF6B0A6E3}" type="datetimeFigureOut">
              <a:rPr lang="en-US" smtClean="0"/>
              <a:t>8/22/2011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D6316F71-00D8-4C19-95CF-959F592DF9A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7BFDAC-5B4D-4965-B446-16BDF6B0A6E3}" type="datetimeFigureOut">
              <a:rPr lang="en-US" smtClean="0"/>
              <a:t>8/22/2011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316F71-00D8-4C19-95CF-959F592DF9A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7BFDAC-5B4D-4965-B446-16BDF6B0A6E3}" type="datetimeFigureOut">
              <a:rPr lang="en-US" smtClean="0"/>
              <a:t>8/22/2011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316F71-00D8-4C19-95CF-959F592DF9A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A97BFDAC-5B4D-4965-B446-16BDF6B0A6E3}" type="datetimeFigureOut">
              <a:rPr lang="en-US" smtClean="0"/>
              <a:t>8/22/2011</a:t>
            </a:fld>
            <a:endParaRPr lang="en-US"/>
          </a:p>
        </p:txBody>
      </p:sp>
      <p:sp>
        <p:nvSpPr>
          <p:cNvPr id="9" name="Slide Number Placeholder 8"/>
          <p:cNvSpPr>
            <a:spLocks noGrp="1"/>
          </p:cNvSpPr>
          <p:nvPr>
            <p:ph type="sldNum" sz="quarter" idx="15"/>
          </p:nvPr>
        </p:nvSpPr>
        <p:spPr/>
        <p:txBody>
          <a:bodyPr rtlCol="0"/>
          <a:lstStyle/>
          <a:p>
            <a:fld id="{D6316F71-00D8-4C19-95CF-959F592DF9AE}"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A97BFDAC-5B4D-4965-B446-16BDF6B0A6E3}" type="datetimeFigureOut">
              <a:rPr lang="en-US" smtClean="0"/>
              <a:t>8/22/2011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D6316F71-00D8-4C19-95CF-959F592DF9A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97BFDAC-5B4D-4965-B446-16BDF6B0A6E3}" type="datetimeFigureOut">
              <a:rPr lang="en-US" smtClean="0"/>
              <a:t>8/22/2011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316F71-00D8-4C19-95CF-959F592DF9AE}"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97BFDAC-5B4D-4965-B446-16BDF6B0A6E3}" type="datetimeFigureOut">
              <a:rPr lang="en-US" smtClean="0"/>
              <a:t>8/22/2011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316F71-00D8-4C19-95CF-959F592DF9AE}"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A97BFDAC-5B4D-4965-B446-16BDF6B0A6E3}" type="datetimeFigureOut">
              <a:rPr lang="en-US" smtClean="0"/>
              <a:t>8/22/2011</a:t>
            </a:fld>
            <a:endParaRPr lang="en-US"/>
          </a:p>
        </p:txBody>
      </p:sp>
      <p:sp>
        <p:nvSpPr>
          <p:cNvPr id="7" name="Slide Number Placeholder 6"/>
          <p:cNvSpPr>
            <a:spLocks noGrp="1"/>
          </p:cNvSpPr>
          <p:nvPr>
            <p:ph type="sldNum" sz="quarter" idx="11"/>
          </p:nvPr>
        </p:nvSpPr>
        <p:spPr/>
        <p:txBody>
          <a:bodyPr rtlCol="0"/>
          <a:lstStyle/>
          <a:p>
            <a:fld id="{D6316F71-00D8-4C19-95CF-959F592DF9AE}"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7BFDAC-5B4D-4965-B446-16BDF6B0A6E3}" type="datetimeFigureOut">
              <a:rPr lang="en-US" smtClean="0"/>
              <a:t>8/22/2011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316F71-00D8-4C19-95CF-959F592DF9A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97BFDAC-5B4D-4965-B446-16BDF6B0A6E3}" type="datetimeFigureOut">
              <a:rPr lang="en-US" smtClean="0"/>
              <a:t>8/22/2011</a:t>
            </a:fld>
            <a:endParaRPr lang="en-US"/>
          </a:p>
        </p:txBody>
      </p:sp>
      <p:sp>
        <p:nvSpPr>
          <p:cNvPr id="22" name="Slide Number Placeholder 21"/>
          <p:cNvSpPr>
            <a:spLocks noGrp="1"/>
          </p:cNvSpPr>
          <p:nvPr>
            <p:ph type="sldNum" sz="quarter" idx="15"/>
          </p:nvPr>
        </p:nvSpPr>
        <p:spPr/>
        <p:txBody>
          <a:bodyPr rtlCol="0"/>
          <a:lstStyle/>
          <a:p>
            <a:fld id="{D6316F71-00D8-4C19-95CF-959F592DF9AE}"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A97BFDAC-5B4D-4965-B446-16BDF6B0A6E3}" type="datetimeFigureOut">
              <a:rPr lang="en-US" smtClean="0"/>
              <a:t>8/22/2011</a:t>
            </a:fld>
            <a:endParaRPr lang="en-US"/>
          </a:p>
        </p:txBody>
      </p:sp>
      <p:sp>
        <p:nvSpPr>
          <p:cNvPr id="18" name="Slide Number Placeholder 17"/>
          <p:cNvSpPr>
            <a:spLocks noGrp="1"/>
          </p:cNvSpPr>
          <p:nvPr>
            <p:ph type="sldNum" sz="quarter" idx="11"/>
          </p:nvPr>
        </p:nvSpPr>
        <p:spPr/>
        <p:txBody>
          <a:bodyPr rtlCol="0"/>
          <a:lstStyle/>
          <a:p>
            <a:fld id="{D6316F71-00D8-4C19-95CF-959F592DF9AE}"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97BFDAC-5B4D-4965-B446-16BDF6B0A6E3}" type="datetimeFigureOut">
              <a:rPr lang="en-US" smtClean="0"/>
              <a:t>8/22/2011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6316F71-00D8-4C19-95CF-959F592DF9A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bmp"/><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6.bmp"/></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2011 CCASA LEGISLATIVE UPDATE</a:t>
            </a:r>
            <a:endParaRPr lang="en-US" dirty="0"/>
          </a:p>
        </p:txBody>
      </p:sp>
      <p:sp>
        <p:nvSpPr>
          <p:cNvPr id="3" name="Subtitle 2"/>
          <p:cNvSpPr>
            <a:spLocks noGrp="1"/>
          </p:cNvSpPr>
          <p:nvPr>
            <p:ph type="subTitle" idx="1"/>
          </p:nvPr>
        </p:nvSpPr>
        <p:spPr/>
        <p:txBody>
          <a:bodyPr/>
          <a:lstStyle/>
          <a:p>
            <a:pPr algn="ctr"/>
            <a:endParaRPr lang="en-US" dirty="0" smtClean="0"/>
          </a:p>
          <a:p>
            <a:pPr algn="ctr"/>
            <a:r>
              <a:rPr lang="en-US" dirty="0" smtClean="0"/>
              <a:t>June 2011</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7200" y="990600"/>
            <a:ext cx="2066544" cy="2857500"/>
          </a:xfrm>
          <a:prstGeom prst="rect">
            <a:avLst/>
          </a:prstGeom>
        </p:spPr>
      </p:pic>
    </p:spTree>
    <p:extLst>
      <p:ext uri="{BB962C8B-B14F-4D97-AF65-F5344CB8AC3E}">
        <p14:creationId xmlns:p14="http://schemas.microsoft.com/office/powerpoint/2010/main" val="18205500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HB 1169</a:t>
            </a:r>
            <a:endParaRPr lang="en-US" b="1" dirty="0"/>
          </a:p>
        </p:txBody>
      </p:sp>
      <p:sp>
        <p:nvSpPr>
          <p:cNvPr id="3" name="Content Placeholder 2"/>
          <p:cNvSpPr>
            <a:spLocks noGrp="1"/>
          </p:cNvSpPr>
          <p:nvPr>
            <p:ph sz="quarter" idx="1"/>
          </p:nvPr>
        </p:nvSpPr>
        <p:spPr/>
        <p:txBody>
          <a:bodyPr>
            <a:normAutofit fontScale="92500" lnSpcReduction="10000"/>
          </a:bodyPr>
          <a:lstStyle/>
          <a:p>
            <a:r>
              <a:rPr lang="en-US" dirty="0" smtClean="0"/>
              <a:t>Any person receiving information regarding sexual assaults, emergency mental health holds, and protective custody for alcohol or drug detoxification pursuant to this section shall make all reasonable efforts to ensure the information is not disseminated beyond what is necessary.  </a:t>
            </a:r>
            <a:endParaRPr lang="en-US" dirty="0"/>
          </a:p>
        </p:txBody>
      </p:sp>
      <p:pic>
        <p:nvPicPr>
          <p:cNvPr id="7" name="Content Placeholder 6"/>
          <p:cNvPicPr>
            <a:picLocks noGrp="1" noChangeAspect="1"/>
          </p:cNvPicPr>
          <p:nvPr>
            <p:ph sz="quarter" idx="2"/>
          </p:nvPr>
        </p:nvPicPr>
        <p:blipFill>
          <a:blip r:embed="rId2" cstate="print">
            <a:extLst>
              <a:ext uri="{28A0092B-C50C-407E-A947-70E740481C1C}">
                <a14:useLocalDpi xmlns:a14="http://schemas.microsoft.com/office/drawing/2010/main" val="0"/>
              </a:ext>
            </a:extLst>
          </a:blip>
          <a:stretch>
            <a:fillRect/>
          </a:stretch>
        </p:blipFill>
        <p:spPr>
          <a:xfrm>
            <a:off x="4648200" y="1828800"/>
            <a:ext cx="3406110" cy="2362200"/>
          </a:xfrm>
          <a:effectLst>
            <a:glow rad="101600">
              <a:schemeClr val="accent5">
                <a:satMod val="175000"/>
                <a:alpha val="40000"/>
              </a:schemeClr>
            </a:glow>
          </a:effectLst>
          <a:scene3d>
            <a:camera prst="orthographicFront"/>
            <a:lightRig rig="threePt" dir="t"/>
          </a:scene3d>
          <a:sp3d>
            <a:bevelT/>
          </a:sp3d>
        </p:spPr>
      </p:pic>
      <p:sp>
        <p:nvSpPr>
          <p:cNvPr id="8" name="TextBox 7"/>
          <p:cNvSpPr txBox="1"/>
          <p:nvPr/>
        </p:nvSpPr>
        <p:spPr>
          <a:xfrm>
            <a:off x="4572000" y="4378923"/>
            <a:ext cx="3352800" cy="1200329"/>
          </a:xfrm>
          <a:prstGeom prst="rect">
            <a:avLst/>
          </a:prstGeom>
          <a:noFill/>
        </p:spPr>
        <p:txBody>
          <a:bodyPr wrap="square" rtlCol="0">
            <a:spAutoFit/>
          </a:bodyPr>
          <a:lstStyle/>
          <a:p>
            <a:r>
              <a:rPr lang="en-US" sz="1200" i="1" dirty="0"/>
              <a:t>The National College Women Sexual Victimization </a:t>
            </a:r>
            <a:r>
              <a:rPr lang="en-US" sz="1200" i="1" dirty="0" smtClean="0"/>
              <a:t>Study (n=4,432</a:t>
            </a:r>
            <a:r>
              <a:rPr lang="en-US" sz="1200" i="1" dirty="0"/>
              <a:t>) found </a:t>
            </a:r>
            <a:r>
              <a:rPr lang="en-US" sz="1200" i="1" dirty="0" smtClean="0"/>
              <a:t>that </a:t>
            </a:r>
            <a:r>
              <a:rPr lang="en-US" sz="1200" i="1" dirty="0"/>
              <a:t>60% of completed rapes occurring on campus </a:t>
            </a:r>
            <a:r>
              <a:rPr lang="en-US" sz="1200" i="1" dirty="0" smtClean="0"/>
              <a:t>took place </a:t>
            </a:r>
            <a:r>
              <a:rPr lang="en-US" sz="1200" i="1" dirty="0"/>
              <a:t>in the victim’s residence, 31% occurred in </a:t>
            </a:r>
            <a:r>
              <a:rPr lang="en-US" sz="1200" i="1" dirty="0" smtClean="0"/>
              <a:t>other living </a:t>
            </a:r>
            <a:r>
              <a:rPr lang="en-US" sz="1200" i="1" dirty="0"/>
              <a:t>quarters on campus and 10.3% took place in </a:t>
            </a:r>
            <a:r>
              <a:rPr lang="en-US" sz="1200" i="1" dirty="0" smtClean="0"/>
              <a:t>a fraternity</a:t>
            </a:r>
            <a:r>
              <a:rPr lang="en-US" sz="1200" i="1" dirty="0"/>
              <a:t>.</a:t>
            </a:r>
            <a:r>
              <a:rPr lang="en-US" sz="1200" i="1" dirty="0" smtClean="0"/>
              <a:t> </a:t>
            </a:r>
            <a:endParaRPr lang="en-US" sz="1200" i="1" dirty="0"/>
          </a:p>
        </p:txBody>
      </p:sp>
    </p:spTree>
    <p:extLst>
      <p:ext uri="{BB962C8B-B14F-4D97-AF65-F5344CB8AC3E}">
        <p14:creationId xmlns:p14="http://schemas.microsoft.com/office/powerpoint/2010/main" val="11653916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HB 1169</a:t>
            </a:r>
            <a:endParaRPr lang="en-US" b="1" dirty="0"/>
          </a:p>
        </p:txBody>
      </p:sp>
      <p:sp>
        <p:nvSpPr>
          <p:cNvPr id="3" name="Content Placeholder 2"/>
          <p:cNvSpPr>
            <a:spLocks noGrp="1"/>
          </p:cNvSpPr>
          <p:nvPr>
            <p:ph sz="quarter" idx="1"/>
          </p:nvPr>
        </p:nvSpPr>
        <p:spPr>
          <a:xfrm>
            <a:off x="457200" y="1600200"/>
            <a:ext cx="7467600" cy="5105400"/>
          </a:xfrm>
        </p:spPr>
        <p:txBody>
          <a:bodyPr/>
          <a:lstStyle/>
          <a:p>
            <a:r>
              <a:rPr lang="en-US" dirty="0"/>
              <a:t>THE IMMUNITY PROVIDED IN THIS </a:t>
            </a:r>
            <a:r>
              <a:rPr lang="en-US" dirty="0" smtClean="0"/>
              <a:t>SECTION DOES </a:t>
            </a:r>
            <a:r>
              <a:rPr lang="en-US" dirty="0"/>
              <a:t>NOT NULLIFY OR RESCIND ANY STATUTORY DUTY </a:t>
            </a:r>
            <a:r>
              <a:rPr lang="en-US" dirty="0" smtClean="0"/>
              <a:t>OF CONFIDENTIALITY BY </a:t>
            </a:r>
            <a:r>
              <a:rPr lang="en-US" dirty="0"/>
              <a:t>A LICENSED PROFESSIONAL OR VICTIM'S ADVOCATE PURSUANT </a:t>
            </a:r>
            <a:r>
              <a:rPr lang="en-US" dirty="0" smtClean="0"/>
              <a:t>TO SECTION </a:t>
            </a:r>
            <a:r>
              <a:rPr lang="en-US" dirty="0"/>
              <a:t>13-90-107 (1) (k), C.R.S., OR ANY STATUTORY DUTY TO WARN </a:t>
            </a:r>
            <a:r>
              <a:rPr lang="en-US" dirty="0" smtClean="0"/>
              <a:t>AND PROTECT.</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4572000"/>
            <a:ext cx="3009900" cy="1981200"/>
          </a:xfrm>
          <a:prstGeom prst="rect">
            <a:avLst/>
          </a:prstGeom>
          <a:effectLst>
            <a:glow rad="228600">
              <a:schemeClr val="accent5">
                <a:satMod val="175000"/>
                <a:alpha val="40000"/>
              </a:schemeClr>
            </a:glow>
          </a:effectLst>
        </p:spPr>
      </p:pic>
      <p:sp>
        <p:nvSpPr>
          <p:cNvPr id="6" name="TextBox 5"/>
          <p:cNvSpPr txBox="1"/>
          <p:nvPr/>
        </p:nvSpPr>
        <p:spPr>
          <a:xfrm>
            <a:off x="685800" y="5029200"/>
            <a:ext cx="3352800" cy="646331"/>
          </a:xfrm>
          <a:prstGeom prst="rect">
            <a:avLst/>
          </a:prstGeom>
          <a:noFill/>
        </p:spPr>
        <p:txBody>
          <a:bodyPr wrap="square" rtlCol="0">
            <a:spAutoFit/>
          </a:bodyPr>
          <a:lstStyle/>
          <a:p>
            <a:r>
              <a:rPr lang="en-US" i="1" dirty="0" smtClean="0"/>
              <a:t>BILL STATUS: </a:t>
            </a:r>
          </a:p>
          <a:p>
            <a:r>
              <a:rPr lang="en-US" i="1" dirty="0" smtClean="0"/>
              <a:t>Sent to the Governor  </a:t>
            </a:r>
            <a:endParaRPr lang="en-US" i="1" dirty="0"/>
          </a:p>
        </p:txBody>
      </p:sp>
    </p:spTree>
    <p:extLst>
      <p:ext uri="{BB962C8B-B14F-4D97-AF65-F5344CB8AC3E}">
        <p14:creationId xmlns:p14="http://schemas.microsoft.com/office/powerpoint/2010/main" val="41035148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Concerning the voluntary licensure of private investigators</a:t>
            </a:r>
            <a:br>
              <a:rPr lang="en-US" dirty="0" smtClean="0"/>
            </a:br>
            <a:r>
              <a:rPr lang="en-US" dirty="0" smtClean="0"/>
              <a:t>HB 1195</a:t>
            </a:r>
            <a:endParaRPr lang="en-US" dirty="0"/>
          </a:p>
        </p:txBody>
      </p:sp>
      <p:sp>
        <p:nvSpPr>
          <p:cNvPr id="3" name="Content Placeholder 2"/>
          <p:cNvSpPr>
            <a:spLocks noGrp="1"/>
          </p:cNvSpPr>
          <p:nvPr>
            <p:ph sz="quarter" idx="1"/>
          </p:nvPr>
        </p:nvSpPr>
        <p:spPr/>
        <p:txBody>
          <a:bodyPr>
            <a:normAutofit lnSpcReduction="10000"/>
          </a:bodyPr>
          <a:lstStyle/>
          <a:p>
            <a:r>
              <a:rPr lang="en-US" dirty="0"/>
              <a:t>The bill permits a private investigator in Colorado to obtain a voluntary license from the director of the division of registrations in the department of regulatory agencies (director) if the private investigator:</a:t>
            </a:r>
          </a:p>
          <a:p>
            <a:pPr lvl="0"/>
            <a:endParaRPr lang="en-US" dirty="0" smtClean="0"/>
          </a:p>
          <a:p>
            <a:pPr lvl="0"/>
            <a:r>
              <a:rPr lang="en-US" dirty="0" smtClean="0"/>
              <a:t>Has </a:t>
            </a:r>
            <a:r>
              <a:rPr lang="en-US" dirty="0"/>
              <a:t>not been convicted of a felony or, within the previous 10 years, of a class 1 misdemeanor; has not been convicted of any other offense, the underlying factual basis of which has been found by the court to involve unlawful sexual behavior, domestic violence, or stalking; and has not been convicted of a violation of a protection </a:t>
            </a:r>
            <a:r>
              <a:rPr lang="en-US" dirty="0" smtClean="0"/>
              <a:t>order</a:t>
            </a:r>
            <a:endParaRPr lang="en-US" dirty="0"/>
          </a:p>
          <a:p>
            <a:endParaRPr lang="en-US" dirty="0"/>
          </a:p>
        </p:txBody>
      </p:sp>
    </p:spTree>
    <p:extLst>
      <p:ext uri="{BB962C8B-B14F-4D97-AF65-F5344CB8AC3E}">
        <p14:creationId xmlns:p14="http://schemas.microsoft.com/office/powerpoint/2010/main" val="9319297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Concerning measures to reduce the frequency of bulling in schools</a:t>
            </a:r>
            <a:br>
              <a:rPr lang="en-US" dirty="0" smtClean="0"/>
            </a:br>
            <a:r>
              <a:rPr lang="en-US" dirty="0" smtClean="0"/>
              <a:t>HB 1254</a:t>
            </a:r>
            <a:endParaRPr lang="en-US" dirty="0"/>
          </a:p>
        </p:txBody>
      </p:sp>
      <p:sp>
        <p:nvSpPr>
          <p:cNvPr id="3" name="Content Placeholder 2"/>
          <p:cNvSpPr>
            <a:spLocks noGrp="1"/>
          </p:cNvSpPr>
          <p:nvPr>
            <p:ph sz="quarter" idx="1"/>
          </p:nvPr>
        </p:nvSpPr>
        <p:spPr/>
        <p:style>
          <a:lnRef idx="2">
            <a:schemeClr val="accent5"/>
          </a:lnRef>
          <a:fillRef idx="1">
            <a:schemeClr val="lt1"/>
          </a:fillRef>
          <a:effectRef idx="0">
            <a:schemeClr val="accent5"/>
          </a:effectRef>
          <a:fontRef idx="minor">
            <a:schemeClr val="dk1"/>
          </a:fontRef>
        </p:style>
        <p:txBody>
          <a:bodyPr>
            <a:normAutofit fontScale="92500"/>
          </a:bodyPr>
          <a:lstStyle/>
          <a:p>
            <a:r>
              <a:rPr lang="en-US" dirty="0"/>
              <a:t>The bill creates the school bullying prevention and education grant program </a:t>
            </a:r>
            <a:r>
              <a:rPr lang="en-US" dirty="0" smtClean="0"/>
              <a:t>in </a:t>
            </a:r>
            <a:r>
              <a:rPr lang="en-US" dirty="0"/>
              <a:t>the department of education </a:t>
            </a:r>
            <a:r>
              <a:rPr lang="en-US" dirty="0" smtClean="0"/>
              <a:t>to </a:t>
            </a:r>
            <a:r>
              <a:rPr lang="en-US" dirty="0"/>
              <a:t>allow a public school, a facility </a:t>
            </a:r>
            <a:r>
              <a:rPr lang="en-US" dirty="0" smtClean="0"/>
              <a:t>school (or </a:t>
            </a:r>
            <a:r>
              <a:rPr lang="en-US" dirty="0"/>
              <a:t>a collaborative group of </a:t>
            </a:r>
            <a:r>
              <a:rPr lang="en-US" dirty="0" smtClean="0"/>
              <a:t>schools) to </a:t>
            </a:r>
            <a:r>
              <a:rPr lang="en-US" dirty="0"/>
              <a:t>apply for grants to fund programs to reduce the frequency of bullying incidents. </a:t>
            </a:r>
            <a:endParaRPr lang="en-US" dirty="0" smtClean="0"/>
          </a:p>
          <a:p>
            <a:pPr marL="0" indent="0">
              <a:buNone/>
            </a:pPr>
            <a:endParaRPr lang="en-US" dirty="0" smtClean="0"/>
          </a:p>
          <a:p>
            <a:r>
              <a:rPr lang="en-US" dirty="0" smtClean="0"/>
              <a:t>What is the intersection for sexual assault survivors and service providers?</a:t>
            </a:r>
          </a:p>
          <a:p>
            <a:pPr marL="0" indent="0">
              <a:buNone/>
            </a:pPr>
            <a:endParaRPr lang="en-US" dirty="0" smtClean="0"/>
          </a:p>
          <a:p>
            <a:r>
              <a:rPr lang="en-US" dirty="0" smtClean="0"/>
              <a:t>Has your agency found the need to address the intersections of school-based bullying, harassment, and sexual assault in your service provisions?</a:t>
            </a:r>
          </a:p>
          <a:p>
            <a:pPr marL="0" indent="0">
              <a:buNone/>
            </a:pPr>
            <a:endParaRPr lang="en-US" dirty="0"/>
          </a:p>
        </p:txBody>
      </p:sp>
    </p:spTree>
    <p:extLst>
      <p:ext uri="{BB962C8B-B14F-4D97-AF65-F5344CB8AC3E}">
        <p14:creationId xmlns:p14="http://schemas.microsoft.com/office/powerpoint/2010/main" val="9970888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67600" cy="1143000"/>
          </a:xfrm>
        </p:spPr>
        <p:txBody>
          <a:bodyPr/>
          <a:lstStyle/>
          <a:p>
            <a:r>
              <a:rPr lang="en-US" b="1" dirty="0" smtClean="0"/>
              <a:t>HB 1254</a:t>
            </a:r>
            <a:endParaRPr lang="en-US" b="1"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989347299"/>
              </p:ext>
            </p:extLst>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858634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HB 1254</a:t>
            </a:r>
            <a:endParaRPr lang="en-US" b="1" dirty="0"/>
          </a:p>
        </p:txBody>
      </p:sp>
      <p:sp>
        <p:nvSpPr>
          <p:cNvPr id="3" name="Content Placeholder 2"/>
          <p:cNvSpPr>
            <a:spLocks noGrp="1"/>
          </p:cNvSpPr>
          <p:nvPr>
            <p:ph sz="quarter" idx="1"/>
          </p:nvPr>
        </p:nvSpPr>
        <p:spPr/>
        <p:txBody>
          <a:bodyPr>
            <a:normAutofit fontScale="92500"/>
          </a:bodyPr>
          <a:lstStyle/>
          <a:p>
            <a:r>
              <a:rPr lang="en-US" dirty="0" smtClean="0"/>
              <a:t>“The </a:t>
            </a:r>
            <a:r>
              <a:rPr lang="en-US" dirty="0"/>
              <a:t>bill requires each local school district board of </a:t>
            </a:r>
            <a:r>
              <a:rPr lang="en-US" dirty="0" smtClean="0"/>
              <a:t>education's bullying </a:t>
            </a:r>
            <a:r>
              <a:rPr lang="en-US" dirty="0"/>
              <a:t>policy to include a requirement that </a:t>
            </a:r>
            <a:r>
              <a:rPr lang="en-US" dirty="0" smtClean="0"/>
              <a:t>the administration </a:t>
            </a:r>
            <a:r>
              <a:rPr lang="en-US" dirty="0"/>
              <a:t>of each school of the school district shall maintain a </a:t>
            </a:r>
            <a:r>
              <a:rPr lang="en-US" dirty="0" smtClean="0"/>
              <a:t>record of </a:t>
            </a:r>
            <a:r>
              <a:rPr lang="en-US" dirty="0"/>
              <a:t>each confirmed incident of bullying that occurs in the school</a:t>
            </a:r>
            <a:r>
              <a:rPr lang="en-US" dirty="0" smtClean="0"/>
              <a:t>.”</a:t>
            </a:r>
          </a:p>
          <a:p>
            <a:pPr marL="0" indent="0">
              <a:buNone/>
            </a:pPr>
            <a:endParaRPr lang="en-US" dirty="0" smtClean="0"/>
          </a:p>
          <a:p>
            <a:r>
              <a:rPr lang="en-US" i="1" dirty="0" smtClean="0"/>
              <a:t>Bill included threat assessment teams, teacher training, annual school surveys, etc.</a:t>
            </a:r>
          </a:p>
          <a:p>
            <a:endParaRPr lang="en-US" i="1" dirty="0" smtClean="0"/>
          </a:p>
          <a:p>
            <a:r>
              <a:rPr lang="en-US" dirty="0" smtClean="0"/>
              <a:t>“The </a:t>
            </a:r>
            <a:r>
              <a:rPr lang="en-US" dirty="0"/>
              <a:t>department shall not be required to implement the program until such time as sufficient moneys are transferred or appropriated to the cash fund</a:t>
            </a:r>
            <a:r>
              <a:rPr lang="en-US" dirty="0" smtClean="0"/>
              <a:t>.”</a:t>
            </a:r>
            <a:endParaRPr lang="en-US" dirty="0"/>
          </a:p>
        </p:txBody>
      </p:sp>
    </p:spTree>
    <p:extLst>
      <p:ext uri="{BB962C8B-B14F-4D97-AF65-F5344CB8AC3E}">
        <p14:creationId xmlns:p14="http://schemas.microsoft.com/office/powerpoint/2010/main" val="16074494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1265238"/>
          </a:xfrm>
        </p:spPr>
        <p:txBody>
          <a:bodyPr>
            <a:noAutofit/>
          </a:bodyPr>
          <a:lstStyle/>
          <a:p>
            <a:r>
              <a:rPr lang="en-US" sz="1800" b="1" dirty="0" smtClean="0"/>
              <a:t>Concerning an expansion of the circumstances in which a court may order further restrictions as conditions of a protection order against a defendant</a:t>
            </a:r>
            <a:br>
              <a:rPr lang="en-US" sz="1800" b="1" dirty="0" smtClean="0"/>
            </a:br>
            <a:r>
              <a:rPr lang="en-US" sz="1800" b="1" dirty="0" smtClean="0"/>
              <a:t>HB 1267</a:t>
            </a:r>
            <a:endParaRPr lang="en-US" sz="1800" b="1" dirty="0"/>
          </a:p>
        </p:txBody>
      </p:sp>
      <p:sp>
        <p:nvSpPr>
          <p:cNvPr id="3" name="Content Placeholder 2"/>
          <p:cNvSpPr>
            <a:spLocks noGrp="1"/>
          </p:cNvSpPr>
          <p:nvPr>
            <p:ph sz="quarter" idx="1"/>
          </p:nvPr>
        </p:nvSpPr>
        <p:spPr/>
        <p:txBody>
          <a:bodyPr>
            <a:normAutofit lnSpcReduction="10000"/>
          </a:bodyPr>
          <a:lstStyle/>
          <a:p>
            <a:r>
              <a:rPr lang="en-US" dirty="0"/>
              <a:t>Current law allows a court to issue protection orders in domestic violence cases with the added restrictions against the defendant concerning the presence at particular locations, contact with victims, possession of firearms, possession of alcohol, or any other restriction that the court deems appropriate to protect the safety of the alleged victim. </a:t>
            </a:r>
            <a:endParaRPr lang="en-US" dirty="0" smtClean="0"/>
          </a:p>
          <a:p>
            <a:pPr marL="0" indent="0">
              <a:buNone/>
            </a:pPr>
            <a:endParaRPr lang="en-US" dirty="0" smtClean="0"/>
          </a:p>
          <a:p>
            <a:r>
              <a:rPr lang="en-US" dirty="0" smtClean="0"/>
              <a:t>The </a:t>
            </a:r>
            <a:r>
              <a:rPr lang="en-US" dirty="0"/>
              <a:t>bill expands the types of criminal cases for which a court can impose these added restrictions to </a:t>
            </a:r>
            <a:r>
              <a:rPr lang="en-US" b="1" dirty="0"/>
              <a:t>all of the crimes </a:t>
            </a:r>
            <a:r>
              <a:rPr lang="en-US" dirty="0"/>
              <a:t>that are subject to the </a:t>
            </a:r>
            <a:r>
              <a:rPr lang="en-US" dirty="0" smtClean="0"/>
              <a:t>Victims</a:t>
            </a:r>
            <a:r>
              <a:rPr lang="en-US" dirty="0"/>
              <a:t>' </a:t>
            </a:r>
            <a:r>
              <a:rPr lang="en-US" dirty="0" smtClean="0"/>
              <a:t>Rights Act (VRA).</a:t>
            </a:r>
            <a:endParaRPr lang="en-US" dirty="0"/>
          </a:p>
          <a:p>
            <a:endParaRPr lang="en-US" dirty="0"/>
          </a:p>
        </p:txBody>
      </p:sp>
    </p:spTree>
    <p:extLst>
      <p:ext uri="{BB962C8B-B14F-4D97-AF65-F5344CB8AC3E}">
        <p14:creationId xmlns:p14="http://schemas.microsoft.com/office/powerpoint/2010/main" val="40424510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Concerning the collateral consequences of a conviction</a:t>
            </a:r>
            <a:br>
              <a:rPr lang="en-US" b="1" dirty="0" smtClean="0"/>
            </a:br>
            <a:r>
              <a:rPr lang="en-US" dirty="0" smtClean="0"/>
              <a:t>SB 44</a:t>
            </a:r>
            <a:endParaRPr lang="en-US" dirty="0"/>
          </a:p>
        </p:txBody>
      </p:sp>
      <p:sp>
        <p:nvSpPr>
          <p:cNvPr id="3" name="Content Placeholder 2"/>
          <p:cNvSpPr>
            <a:spLocks noGrp="1"/>
          </p:cNvSpPr>
          <p:nvPr>
            <p:ph sz="quarter" idx="1"/>
          </p:nvPr>
        </p:nvSpPr>
        <p:spPr/>
        <p:txBody>
          <a:bodyPr>
            <a:normAutofit/>
          </a:bodyPr>
          <a:lstStyle/>
          <a:p>
            <a:r>
              <a:rPr lang="en-US" dirty="0" smtClean="0"/>
              <a:t>As initially drafted, stated that an </a:t>
            </a:r>
            <a:r>
              <a:rPr lang="en-US" dirty="0"/>
              <a:t>individual may petition the </a:t>
            </a:r>
            <a:r>
              <a:rPr lang="en-US" dirty="0" smtClean="0"/>
              <a:t>court for </a:t>
            </a:r>
            <a:r>
              <a:rPr lang="en-US" dirty="0"/>
              <a:t>limited relief from a collateral consequence of a conviction or for restoration of rights. The court may grant the relief if the relief will help the individual obtain employment, housing, public benefits, or occupational licensing, the individual has substantial need for the relief, and granting the petition would not pose a public safety risk</a:t>
            </a:r>
            <a:r>
              <a:rPr lang="en-US" dirty="0" smtClean="0"/>
              <a:t>.</a:t>
            </a:r>
          </a:p>
          <a:p>
            <a:r>
              <a:rPr lang="en-US" dirty="0" smtClean="0"/>
              <a:t>Theory behind the legislation</a:t>
            </a:r>
          </a:p>
          <a:p>
            <a:r>
              <a:rPr lang="en-US" dirty="0" smtClean="0"/>
              <a:t>CCASA testimony and position</a:t>
            </a:r>
          </a:p>
          <a:p>
            <a:r>
              <a:rPr lang="en-US" dirty="0" smtClean="0"/>
              <a:t>Current status</a:t>
            </a:r>
            <a:endParaRPr lang="en-US" dirty="0"/>
          </a:p>
        </p:txBody>
      </p:sp>
    </p:spTree>
    <p:extLst>
      <p:ext uri="{BB962C8B-B14F-4D97-AF65-F5344CB8AC3E}">
        <p14:creationId xmlns:p14="http://schemas.microsoft.com/office/powerpoint/2010/main" val="19739642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Concerning a diversion program for persons who commit prostitution-related offenses</a:t>
            </a:r>
            <a:br>
              <a:rPr lang="en-US" sz="2400" dirty="0" smtClean="0"/>
            </a:br>
            <a:r>
              <a:rPr lang="en-US" sz="2400" dirty="0" err="1" smtClean="0"/>
              <a:t>sb</a:t>
            </a:r>
            <a:r>
              <a:rPr lang="en-US" sz="2400" dirty="0" smtClean="0"/>
              <a:t> 85</a:t>
            </a:r>
            <a:endParaRPr lang="en-US" sz="2400" dirty="0"/>
          </a:p>
        </p:txBody>
      </p:sp>
      <p:sp>
        <p:nvSpPr>
          <p:cNvPr id="3" name="Content Placeholder 2"/>
          <p:cNvSpPr>
            <a:spLocks noGrp="1"/>
          </p:cNvSpPr>
          <p:nvPr>
            <p:ph sz="quarter" idx="1"/>
          </p:nvPr>
        </p:nvSpPr>
        <p:spPr/>
        <p:txBody>
          <a:bodyPr>
            <a:normAutofit lnSpcReduction="10000"/>
          </a:bodyPr>
          <a:lstStyle/>
          <a:p>
            <a:pPr marL="0" indent="0" algn="ctr">
              <a:buNone/>
            </a:pPr>
            <a:r>
              <a:rPr lang="en-US" sz="3200" dirty="0" smtClean="0">
                <a:solidFill>
                  <a:schemeClr val="accent5">
                    <a:lumMod val="75000"/>
                  </a:schemeClr>
                </a:solidFill>
              </a:rPr>
              <a:t>Are there connections between prostitution, trafficking and sexual assault?</a:t>
            </a:r>
          </a:p>
          <a:p>
            <a:pPr marL="0" indent="0" algn="ctr">
              <a:buNone/>
            </a:pPr>
            <a:endParaRPr lang="en-US" sz="3200" dirty="0" smtClean="0">
              <a:solidFill>
                <a:schemeClr val="accent5">
                  <a:lumMod val="75000"/>
                </a:schemeClr>
              </a:solidFill>
            </a:endParaRPr>
          </a:p>
          <a:p>
            <a:pPr marL="0" indent="0">
              <a:buNone/>
            </a:pPr>
            <a:r>
              <a:rPr lang="en-US" i="1" dirty="0" smtClean="0"/>
              <a:t>The </a:t>
            </a:r>
            <a:r>
              <a:rPr lang="en-US" i="1" dirty="0"/>
              <a:t>lifetime experiences of the majority of those prostituted usually includes childhood sexual assault by family and </a:t>
            </a:r>
            <a:r>
              <a:rPr lang="en-US" i="1" dirty="0" smtClean="0"/>
              <a:t>community, </a:t>
            </a:r>
            <a:r>
              <a:rPr lang="en-US" i="1" dirty="0"/>
              <a:t>childhood physical abuse </a:t>
            </a:r>
            <a:r>
              <a:rPr lang="en-US" i="1" dirty="0" smtClean="0"/>
              <a:t>,domestic violence, rape </a:t>
            </a:r>
            <a:r>
              <a:rPr lang="en-US" i="1" dirty="0"/>
              <a:t>in </a:t>
            </a:r>
            <a:r>
              <a:rPr lang="en-US" i="1" dirty="0" smtClean="0"/>
              <a:t>prostitution, all </a:t>
            </a:r>
            <a:r>
              <a:rPr lang="en-US" i="1" dirty="0"/>
              <a:t>of which most frequently occur in a social context where racism and poverty increase </a:t>
            </a:r>
            <a:r>
              <a:rPr lang="en-US" i="1" dirty="0" smtClean="0"/>
              <a:t>vulnerability</a:t>
            </a:r>
            <a:r>
              <a:rPr lang="en-US" sz="1500" i="1" dirty="0" smtClean="0"/>
              <a:t>.  </a:t>
            </a:r>
          </a:p>
          <a:p>
            <a:pPr marL="0" indent="0">
              <a:buNone/>
            </a:pPr>
            <a:r>
              <a:rPr lang="en-US" sz="1500" i="1" dirty="0" smtClean="0"/>
              <a:t>(</a:t>
            </a:r>
            <a:r>
              <a:rPr lang="en-US" sz="1500" dirty="0" smtClean="0"/>
              <a:t>Psychological </a:t>
            </a:r>
            <a:r>
              <a:rPr lang="en-US" sz="1500" dirty="0"/>
              <a:t>Trauma: Theory, Research, Practice, and </a:t>
            </a:r>
            <a:r>
              <a:rPr lang="en-US" sz="1500" dirty="0" smtClean="0"/>
              <a:t>Policy: Melissa </a:t>
            </a:r>
            <a:r>
              <a:rPr lang="en-US" sz="1500" dirty="0"/>
              <a:t>Farley, Jan Macleod, Lynn Anderson, and Jacqueline M. Golding</a:t>
            </a:r>
            <a:r>
              <a:rPr lang="en-US" sz="1500" dirty="0" smtClean="0"/>
              <a:t>.)</a:t>
            </a:r>
            <a:endParaRPr lang="en-US" sz="1500" i="1" dirty="0"/>
          </a:p>
        </p:txBody>
      </p:sp>
    </p:spTree>
    <p:extLst>
      <p:ext uri="{BB962C8B-B14F-4D97-AF65-F5344CB8AC3E}">
        <p14:creationId xmlns:p14="http://schemas.microsoft.com/office/powerpoint/2010/main" val="1900589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SB 85</a:t>
            </a:r>
            <a:endParaRPr lang="en-US" b="1" dirty="0"/>
          </a:p>
        </p:txBody>
      </p:sp>
      <p:sp>
        <p:nvSpPr>
          <p:cNvPr id="3" name="Content Placeholder 2"/>
          <p:cNvSpPr>
            <a:spLocks noGrp="1"/>
          </p:cNvSpPr>
          <p:nvPr>
            <p:ph sz="quarter" idx="1"/>
          </p:nvPr>
        </p:nvSpPr>
        <p:spPr/>
        <p:style>
          <a:lnRef idx="2">
            <a:schemeClr val="accent5"/>
          </a:lnRef>
          <a:fillRef idx="1">
            <a:schemeClr val="lt1"/>
          </a:fillRef>
          <a:effectRef idx="0">
            <a:schemeClr val="accent5"/>
          </a:effectRef>
          <a:fontRef idx="minor">
            <a:schemeClr val="dk1"/>
          </a:fontRef>
        </p:style>
        <p:txBody>
          <a:bodyPr/>
          <a:lstStyle/>
          <a:p>
            <a:r>
              <a:rPr lang="en-US" dirty="0" smtClean="0"/>
              <a:t>CCASA has worked with allies and stakeholders to ensure that:</a:t>
            </a:r>
          </a:p>
          <a:p>
            <a:r>
              <a:rPr lang="en-US" dirty="0" smtClean="0"/>
              <a:t>Individuals soliciting a minor are not eligible</a:t>
            </a:r>
          </a:p>
          <a:p>
            <a:r>
              <a:rPr lang="en-US" dirty="0" smtClean="0"/>
              <a:t>Diversion programs are evaluated and assessed </a:t>
            </a:r>
          </a:p>
          <a:p>
            <a:r>
              <a:rPr lang="en-US" dirty="0" smtClean="0"/>
              <a:t>Those committing the offense of pandering are ineligible</a:t>
            </a:r>
          </a:p>
          <a:p>
            <a:r>
              <a:rPr lang="en-US" dirty="0" smtClean="0"/>
              <a:t>Funds generated from fines go toward victim services</a:t>
            </a:r>
          </a:p>
          <a:p>
            <a:pPr marL="0" indent="0">
              <a:buNone/>
            </a:pPr>
            <a:r>
              <a:rPr lang="en-US" dirty="0"/>
              <a:t>	</a:t>
            </a:r>
            <a:r>
              <a:rPr lang="en-US" dirty="0" smtClean="0"/>
              <a:t>	</a:t>
            </a:r>
            <a:r>
              <a:rPr lang="en-US" b="1" i="1" dirty="0" smtClean="0"/>
              <a:t>    Current status…</a:t>
            </a:r>
            <a:endParaRPr lang="en-US" b="1" i="1" dirty="0"/>
          </a:p>
        </p:txBody>
      </p:sp>
    </p:spTree>
    <p:extLst>
      <p:ext uri="{BB962C8B-B14F-4D97-AF65-F5344CB8AC3E}">
        <p14:creationId xmlns:p14="http://schemas.microsoft.com/office/powerpoint/2010/main" val="2877822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 BUSY SESSION!</a:t>
            </a:r>
            <a:endParaRPr lang="en-US" b="1" dirty="0"/>
          </a:p>
        </p:txBody>
      </p:sp>
      <p:sp>
        <p:nvSpPr>
          <p:cNvPr id="3" name="Content Placeholder 2"/>
          <p:cNvSpPr>
            <a:spLocks noGrp="1"/>
          </p:cNvSpPr>
          <p:nvPr>
            <p:ph sz="quarter" idx="1"/>
          </p:nvPr>
        </p:nvSpPr>
        <p:spPr>
          <a:xfrm>
            <a:off x="457200" y="1600200"/>
            <a:ext cx="7696200" cy="5105400"/>
          </a:xfrm>
        </p:spPr>
        <p:txBody>
          <a:bodyPr/>
          <a:lstStyle/>
          <a:p>
            <a:r>
              <a:rPr lang="en-US" dirty="0" smtClean="0"/>
              <a:t>Worked with Contract Lobbyist, </a:t>
            </a:r>
            <a:r>
              <a:rPr lang="en-US" dirty="0" err="1" smtClean="0"/>
              <a:t>Annmarie</a:t>
            </a:r>
            <a:r>
              <a:rPr lang="en-US" dirty="0" smtClean="0"/>
              <a:t> Jensen, to monitor and actively engage in all legislation affecting sexual assault survivors and service providers.</a:t>
            </a:r>
          </a:p>
          <a:p>
            <a:r>
              <a:rPr lang="en-US" dirty="0" smtClean="0"/>
              <a:t>CCASA, in collaboration with COVA, worked extensively on HB 1138, the Sex Offender Management Board (SOMB) Reauthorization Bill.</a:t>
            </a:r>
          </a:p>
          <a:p>
            <a:pPr marL="0" indent="0">
              <a:buNone/>
            </a:pP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19600" y="4724400"/>
            <a:ext cx="3352800" cy="1720285"/>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2426" y="4560570"/>
            <a:ext cx="3067574" cy="1992630"/>
          </a:xfrm>
          <a:prstGeom prst="rect">
            <a:avLst/>
          </a:prstGeom>
        </p:spPr>
      </p:pic>
    </p:spTree>
    <p:extLst>
      <p:ext uri="{BB962C8B-B14F-4D97-AF65-F5344CB8AC3E}">
        <p14:creationId xmlns:p14="http://schemas.microsoft.com/office/powerpoint/2010/main" val="38932919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Concerning changes related to the operation of the parole board</a:t>
            </a:r>
            <a:br>
              <a:rPr lang="en-US" b="1" dirty="0" smtClean="0"/>
            </a:br>
            <a:r>
              <a:rPr lang="en-US" b="1" dirty="0" err="1" smtClean="0"/>
              <a:t>sb</a:t>
            </a:r>
            <a:r>
              <a:rPr lang="en-US" b="1" dirty="0" smtClean="0"/>
              <a:t> 241</a:t>
            </a:r>
            <a:endParaRPr lang="en-US" b="1" dirty="0"/>
          </a:p>
        </p:txBody>
      </p:sp>
      <p:sp>
        <p:nvSpPr>
          <p:cNvPr id="3" name="Content Placeholder 2"/>
          <p:cNvSpPr>
            <a:spLocks noGrp="1"/>
          </p:cNvSpPr>
          <p:nvPr>
            <p:ph sz="quarter" idx="1"/>
          </p:nvPr>
        </p:nvSpPr>
        <p:spPr/>
        <p:txBody>
          <a:bodyPr>
            <a:normAutofit/>
          </a:bodyPr>
          <a:lstStyle/>
          <a:p>
            <a:r>
              <a:rPr lang="en-US" dirty="0" smtClean="0"/>
              <a:t>Colorado Criminal Justice Reform Coalition contacted CCASA during initial drafting stages</a:t>
            </a:r>
          </a:p>
          <a:p>
            <a:r>
              <a:rPr lang="en-US" dirty="0"/>
              <a:t>CCASA is currently neutral </a:t>
            </a:r>
            <a:r>
              <a:rPr lang="en-US" dirty="0" smtClean="0"/>
              <a:t>even </a:t>
            </a:r>
            <a:r>
              <a:rPr lang="en-US" dirty="0"/>
              <a:t>with it opening up special needs parole options for sex offenders.  </a:t>
            </a:r>
            <a:endParaRPr lang="en-US" dirty="0" smtClean="0"/>
          </a:p>
          <a:p>
            <a:r>
              <a:rPr lang="en-US" dirty="0" smtClean="0"/>
              <a:t>Special needs definition is extensive (offenders </a:t>
            </a:r>
            <a:r>
              <a:rPr lang="en-US" dirty="0"/>
              <a:t>who are seriously </a:t>
            </a:r>
            <a:r>
              <a:rPr lang="en-US" dirty="0" smtClean="0"/>
              <a:t>ill) </a:t>
            </a:r>
          </a:p>
          <a:p>
            <a:r>
              <a:rPr lang="en-US" dirty="0"/>
              <a:t>T</a:t>
            </a:r>
            <a:r>
              <a:rPr lang="en-US" dirty="0" smtClean="0"/>
              <a:t>he </a:t>
            </a:r>
            <a:r>
              <a:rPr lang="en-US" dirty="0"/>
              <a:t>process for special needs parole as proposed would provide sufficient safeguards for those sex offenders being in the community </a:t>
            </a:r>
            <a:r>
              <a:rPr lang="en-US" dirty="0" smtClean="0"/>
              <a:t>(DOC must approve, parole board decision, still under parole supervision)</a:t>
            </a:r>
            <a:endParaRPr lang="en-US" dirty="0"/>
          </a:p>
        </p:txBody>
      </p:sp>
    </p:spTree>
    <p:extLst>
      <p:ext uri="{BB962C8B-B14F-4D97-AF65-F5344CB8AC3E}">
        <p14:creationId xmlns:p14="http://schemas.microsoft.com/office/powerpoint/2010/main" val="1268158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Various Immigration bills</a:t>
            </a:r>
            <a:endParaRPr lang="en-US" b="1" dirty="0"/>
          </a:p>
        </p:txBody>
      </p:sp>
      <p:sp>
        <p:nvSpPr>
          <p:cNvPr id="3" name="Content Placeholder 2"/>
          <p:cNvSpPr>
            <a:spLocks noGrp="1"/>
          </p:cNvSpPr>
          <p:nvPr>
            <p:ph sz="quarter" idx="1"/>
          </p:nvPr>
        </p:nvSpPr>
        <p:spPr>
          <a:xfrm>
            <a:off x="457200" y="1600200"/>
            <a:ext cx="7467600" cy="5105400"/>
          </a:xfrm>
        </p:spPr>
        <p:txBody>
          <a:bodyPr>
            <a:normAutofit fontScale="55000" lnSpcReduction="20000"/>
          </a:bodyPr>
          <a:lstStyle/>
          <a:p>
            <a:pPr marL="0" indent="0">
              <a:buNone/>
            </a:pPr>
            <a:r>
              <a:rPr lang="en-US" sz="4000" dirty="0"/>
              <a:t> </a:t>
            </a:r>
            <a:endParaRPr lang="en-US" sz="4000" dirty="0" smtClean="0"/>
          </a:p>
          <a:p>
            <a:r>
              <a:rPr lang="en-US" sz="4000" dirty="0"/>
              <a:t>A 2010 U.S. Department of Justice study on </a:t>
            </a:r>
            <a:r>
              <a:rPr lang="en-US" sz="4000" dirty="0" smtClean="0"/>
              <a:t>sexual assault </a:t>
            </a:r>
            <a:r>
              <a:rPr lang="en-US" sz="4000" dirty="0"/>
              <a:t>among Latinas showed that Latinas were less likely to seek services than non-Latino </a:t>
            </a:r>
            <a:r>
              <a:rPr lang="en-US" sz="4000" dirty="0" smtClean="0"/>
              <a:t>Caucasians.</a:t>
            </a:r>
          </a:p>
          <a:p>
            <a:pPr marL="0" indent="0">
              <a:buNone/>
            </a:pPr>
            <a:endParaRPr lang="en-US" sz="4000" dirty="0" smtClean="0"/>
          </a:p>
          <a:p>
            <a:r>
              <a:rPr lang="en-US" sz="4000" dirty="0" smtClean="0"/>
              <a:t>Fear </a:t>
            </a:r>
            <a:r>
              <a:rPr lang="en-US" sz="4000" dirty="0"/>
              <a:t>of deportation was identified as a key reason why immigrant Latino women are less likely to seek out formal agency services after surviving a rape or sexual assault. </a:t>
            </a:r>
            <a:endParaRPr lang="en-US" sz="4000" dirty="0" smtClean="0"/>
          </a:p>
          <a:p>
            <a:pPr marL="0" indent="0">
              <a:buNone/>
            </a:pPr>
            <a:endParaRPr lang="en-US" sz="4000" dirty="0" smtClean="0"/>
          </a:p>
          <a:p>
            <a:r>
              <a:rPr lang="en-US" sz="4000" dirty="0" smtClean="0"/>
              <a:t>CCASA testimony </a:t>
            </a:r>
          </a:p>
          <a:p>
            <a:pPr lvl="1"/>
            <a:r>
              <a:rPr lang="en-US" sz="3700" dirty="0" smtClean="0"/>
              <a:t>imperative </a:t>
            </a:r>
            <a:r>
              <a:rPr lang="en-US" sz="3700" dirty="0"/>
              <a:t>for public safety and the prevention of future victimization that we create a climate where all sexual assault victims feel </a:t>
            </a:r>
            <a:r>
              <a:rPr lang="en-US" sz="3700" dirty="0" smtClean="0"/>
              <a:t>that they </a:t>
            </a:r>
            <a:r>
              <a:rPr lang="en-US" sz="3700" dirty="0"/>
              <a:t>can report the crime to law enforcement and that </a:t>
            </a:r>
            <a:r>
              <a:rPr lang="en-US" sz="3700" dirty="0" smtClean="0"/>
              <a:t>law </a:t>
            </a:r>
            <a:r>
              <a:rPr lang="en-US" sz="3700" dirty="0"/>
              <a:t>enforcement’s sole objective will be to keep communities safe by swiftly and fairly </a:t>
            </a:r>
            <a:r>
              <a:rPr lang="en-US" sz="3700" dirty="0" smtClean="0"/>
              <a:t>investigating incidents.</a:t>
            </a:r>
            <a:endParaRPr lang="en-US" sz="3700" dirty="0"/>
          </a:p>
          <a:p>
            <a:endParaRPr lang="en-US" dirty="0"/>
          </a:p>
        </p:txBody>
      </p:sp>
    </p:spTree>
    <p:extLst>
      <p:ext uri="{BB962C8B-B14F-4D97-AF65-F5344CB8AC3E}">
        <p14:creationId xmlns:p14="http://schemas.microsoft.com/office/powerpoint/2010/main" val="11928757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Other Emerging policy issues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4701802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VAWA 2005 forensic compliance</a:t>
            </a:r>
            <a:endParaRPr lang="en-US" b="1" dirty="0"/>
          </a:p>
        </p:txBody>
      </p:sp>
      <p:sp>
        <p:nvSpPr>
          <p:cNvPr id="5" name="Content Placeholder 4"/>
          <p:cNvSpPr>
            <a:spLocks noGrp="1"/>
          </p:cNvSpPr>
          <p:nvPr>
            <p:ph sz="quarter" idx="1"/>
          </p:nvPr>
        </p:nvSpPr>
        <p:spPr/>
        <p:style>
          <a:lnRef idx="2">
            <a:schemeClr val="accent5"/>
          </a:lnRef>
          <a:fillRef idx="1">
            <a:schemeClr val="lt1"/>
          </a:fillRef>
          <a:effectRef idx="0">
            <a:schemeClr val="accent5"/>
          </a:effectRef>
          <a:fontRef idx="minor">
            <a:schemeClr val="dk1"/>
          </a:fontRef>
        </p:style>
        <p:txBody>
          <a:bodyPr/>
          <a:lstStyle/>
          <a:p>
            <a:pPr marL="0" indent="0">
              <a:buNone/>
            </a:pPr>
            <a:endParaRPr lang="en-US" sz="2800" dirty="0" smtClean="0"/>
          </a:p>
          <a:p>
            <a:pPr marL="0" indent="0" algn="ctr">
              <a:buNone/>
            </a:pPr>
            <a:r>
              <a:rPr lang="en-US" sz="2800" dirty="0" smtClean="0"/>
              <a:t>“Nothing in this section shall be construed to permit a State, Indian tribal government, or territorial government to require a victim of sexual assault to participate in the criminal justice system or cooperate with law enforcement in order to be provided with a forensic medical exam, reimbursement for charges incurred on account of such an exam, or both.”</a:t>
            </a:r>
          </a:p>
          <a:p>
            <a:pPr marL="0" indent="0">
              <a:buNone/>
            </a:pPr>
            <a:endParaRPr lang="en-US" dirty="0" smtClean="0"/>
          </a:p>
        </p:txBody>
      </p:sp>
    </p:spTree>
    <p:extLst>
      <p:ext uri="{BB962C8B-B14F-4D97-AF65-F5344CB8AC3E}">
        <p14:creationId xmlns:p14="http://schemas.microsoft.com/office/powerpoint/2010/main" val="3702743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fade">
                                      <p:cBhvr>
                                        <p:cTn id="7" dur="500"/>
                                        <p:tgtEl>
                                          <p:spTgt spid="5">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Colorado statute</a:t>
            </a:r>
            <a:endParaRPr lang="en-US" b="1" dirty="0"/>
          </a:p>
        </p:txBody>
      </p:sp>
      <p:sp>
        <p:nvSpPr>
          <p:cNvPr id="3" name="Content Placeholder 2"/>
          <p:cNvSpPr>
            <a:spLocks noGrp="1"/>
          </p:cNvSpPr>
          <p:nvPr>
            <p:ph sz="quarter" idx="1"/>
          </p:nvPr>
        </p:nvSpPr>
        <p:spPr/>
        <p:txBody>
          <a:bodyPr>
            <a:normAutofit lnSpcReduction="10000"/>
          </a:bodyPr>
          <a:lstStyle/>
          <a:p>
            <a:pPr marL="0" indent="0">
              <a:buNone/>
            </a:pPr>
            <a:r>
              <a:rPr lang="en-US" dirty="0" smtClean="0"/>
              <a:t>C.R.S. 18-3-407.5</a:t>
            </a:r>
          </a:p>
          <a:p>
            <a:pPr marL="0" indent="0">
              <a:buNone/>
            </a:pPr>
            <a:endParaRPr lang="en-US" dirty="0" smtClean="0"/>
          </a:p>
          <a:p>
            <a:r>
              <a:rPr lang="en-US" dirty="0" smtClean="0"/>
              <a:t>Forensic exam cost (evidence collection only) paid by law enforcement agency when victim reports. </a:t>
            </a:r>
          </a:p>
          <a:p>
            <a:pPr marL="0" indent="0">
              <a:buNone/>
            </a:pPr>
            <a:endParaRPr lang="en-US" dirty="0" smtClean="0"/>
          </a:p>
          <a:p>
            <a:r>
              <a:rPr lang="en-US" dirty="0" smtClean="0"/>
              <a:t>Law enforcement (including prosecutors) cannot require participation in/cooperation with criminal justice system process as condition of receiving forensic medical exam (non-reporting option).</a:t>
            </a:r>
          </a:p>
          <a:p>
            <a:pPr marL="0" indent="0">
              <a:buNone/>
            </a:pPr>
            <a:endParaRPr lang="en-US" dirty="0" smtClean="0"/>
          </a:p>
          <a:p>
            <a:r>
              <a:rPr lang="en-US" dirty="0" smtClean="0"/>
              <a:t>Victim cannot be charged for cost of forensic medical exam that includes collection of evidence.</a:t>
            </a:r>
            <a:endParaRPr lang="en-US" dirty="0"/>
          </a:p>
        </p:txBody>
      </p:sp>
    </p:spTree>
    <p:extLst>
      <p:ext uri="{BB962C8B-B14F-4D97-AF65-F5344CB8AC3E}">
        <p14:creationId xmlns:p14="http://schemas.microsoft.com/office/powerpoint/2010/main" val="42849311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Colorado sexual assault response protocol committee (</a:t>
            </a:r>
            <a:r>
              <a:rPr lang="en-US" b="1" dirty="0" err="1" smtClean="0"/>
              <a:t>csarpc</a:t>
            </a:r>
            <a:r>
              <a:rPr lang="en-US" b="1" dirty="0"/>
              <a:t>)</a:t>
            </a:r>
          </a:p>
        </p:txBody>
      </p:sp>
      <p:sp>
        <p:nvSpPr>
          <p:cNvPr id="8" name="Content Placeholder 7"/>
          <p:cNvSpPr>
            <a:spLocks noGrp="1"/>
          </p:cNvSpPr>
          <p:nvPr>
            <p:ph sz="quarter" idx="1"/>
          </p:nvPr>
        </p:nvSpPr>
        <p:spPr/>
        <p:txBody>
          <a:bodyPr>
            <a:normAutofit fontScale="92500" lnSpcReduction="20000"/>
          </a:bodyPr>
          <a:lstStyle/>
          <a:p>
            <a:r>
              <a:rPr lang="en-US" dirty="0"/>
              <a:t>CCASA and DCJ are working on a project to look at how effective Colorado has been in implementing forensic </a:t>
            </a:r>
            <a:r>
              <a:rPr lang="en-US" dirty="0" smtClean="0"/>
              <a:t>compliance</a:t>
            </a:r>
            <a:r>
              <a:rPr lang="en-US" dirty="0"/>
              <a:t> </a:t>
            </a:r>
            <a:r>
              <a:rPr lang="en-US" dirty="0" smtClean="0"/>
              <a:t>(Forensic Compliance Evaluation Project).</a:t>
            </a:r>
          </a:p>
          <a:p>
            <a:pPr marL="0" indent="0">
              <a:buNone/>
            </a:pPr>
            <a:endParaRPr lang="en-US" dirty="0"/>
          </a:p>
          <a:p>
            <a:pPr marL="822960" lvl="1" indent="-457200">
              <a:buAutoNum type="alphaLcPeriod"/>
            </a:pPr>
            <a:r>
              <a:rPr lang="en-US" dirty="0" smtClean="0"/>
              <a:t>How </a:t>
            </a:r>
            <a:r>
              <a:rPr lang="en-US" dirty="0"/>
              <a:t>is the statute currently implemented around the </a:t>
            </a:r>
            <a:r>
              <a:rPr lang="en-US" dirty="0" smtClean="0"/>
              <a:t>state?</a:t>
            </a:r>
          </a:p>
          <a:p>
            <a:pPr marL="822960" lvl="1" indent="-457200">
              <a:buAutoNum type="alphaLcPeriod"/>
            </a:pPr>
            <a:r>
              <a:rPr lang="en-US" dirty="0" smtClean="0"/>
              <a:t>Where </a:t>
            </a:r>
            <a:r>
              <a:rPr lang="en-US" dirty="0"/>
              <a:t>do we need to improve our response to sexual assault victims?</a:t>
            </a:r>
          </a:p>
          <a:p>
            <a:pPr marL="0" indent="0">
              <a:buNone/>
            </a:pPr>
            <a:endParaRPr lang="en-US" dirty="0"/>
          </a:p>
          <a:p>
            <a:r>
              <a:rPr lang="en-US" dirty="0" smtClean="0"/>
              <a:t>Plan to research </a:t>
            </a:r>
            <a:r>
              <a:rPr lang="en-US" dirty="0"/>
              <a:t>other states to see what has changed since VAWA </a:t>
            </a:r>
            <a:r>
              <a:rPr lang="en-US" dirty="0" smtClean="0"/>
              <a:t>2005 and identify national best practices, </a:t>
            </a:r>
            <a:r>
              <a:rPr lang="en-US" dirty="0"/>
              <a:t>evaluate the Colorado data, and engage criminal justice and community </a:t>
            </a:r>
            <a:r>
              <a:rPr lang="en-US" dirty="0" smtClean="0"/>
              <a:t>agencies in Colorado to understand their </a:t>
            </a:r>
            <a:r>
              <a:rPr lang="en-US" dirty="0"/>
              <a:t>experiences with the implementation of this statute.</a:t>
            </a:r>
          </a:p>
          <a:p>
            <a:endParaRPr lang="en-US" dirty="0"/>
          </a:p>
        </p:txBody>
      </p:sp>
      <p:sp>
        <p:nvSpPr>
          <p:cNvPr id="5" name="Rectangle 4"/>
          <p:cNvSpPr/>
          <p:nvPr/>
        </p:nvSpPr>
        <p:spPr>
          <a:xfrm>
            <a:off x="381000" y="1676400"/>
            <a:ext cx="7696200" cy="369332"/>
          </a:xfrm>
          <a:prstGeom prst="rect">
            <a:avLst/>
          </a:prstGeom>
        </p:spPr>
        <p:txBody>
          <a:bodyPr wrap="square">
            <a:spAutoFit/>
          </a:bodyPr>
          <a:lstStyle/>
          <a:p>
            <a:r>
              <a:rPr lang="en-US" dirty="0"/>
              <a:t> </a:t>
            </a:r>
            <a:r>
              <a:rPr lang="en-US" dirty="0" smtClean="0"/>
              <a:t>    </a:t>
            </a:r>
            <a:endParaRPr lang="en-US" dirty="0"/>
          </a:p>
        </p:txBody>
      </p:sp>
    </p:spTree>
    <p:extLst>
      <p:ext uri="{BB962C8B-B14F-4D97-AF65-F5344CB8AC3E}">
        <p14:creationId xmlns:p14="http://schemas.microsoft.com/office/powerpoint/2010/main" val="4877347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and philosophy</a:t>
            </a:r>
            <a:endParaRPr lang="en-US" dirty="0"/>
          </a:p>
        </p:txBody>
      </p:sp>
      <p:sp>
        <p:nvSpPr>
          <p:cNvPr id="3" name="Content Placeholder 2"/>
          <p:cNvSpPr>
            <a:spLocks noGrp="1"/>
          </p:cNvSpPr>
          <p:nvPr>
            <p:ph sz="quarter" idx="1"/>
          </p:nvPr>
        </p:nvSpPr>
        <p:spPr/>
        <p:txBody>
          <a:bodyPr/>
          <a:lstStyle/>
          <a:p>
            <a:r>
              <a:rPr lang="en-US" dirty="0" smtClean="0"/>
              <a:t>To increase reporting</a:t>
            </a:r>
          </a:p>
          <a:p>
            <a:r>
              <a:rPr lang="en-US" dirty="0" smtClean="0"/>
              <a:t>To increase victim access to the criminal justice system and improve case outcomes</a:t>
            </a:r>
          </a:p>
          <a:p>
            <a:r>
              <a:rPr lang="en-US" dirty="0" smtClean="0"/>
              <a:t>To increase victim access to health professionals</a:t>
            </a:r>
          </a:p>
          <a:p>
            <a:r>
              <a:rPr lang="en-US" dirty="0" smtClean="0"/>
              <a:t>To improve physical and psychological outcomes</a:t>
            </a:r>
          </a:p>
          <a:p>
            <a:pPr marL="0" indent="0">
              <a:buNone/>
            </a:pPr>
            <a:endParaRPr lang="en-US" dirty="0" smtClean="0"/>
          </a:p>
          <a:p>
            <a:pPr marL="0" indent="0">
              <a:buNone/>
            </a:pPr>
            <a:endParaRPr lang="en-US" dirty="0"/>
          </a:p>
          <a:p>
            <a:pPr marL="0" indent="0" algn="ctr">
              <a:buNone/>
            </a:pPr>
            <a:r>
              <a:rPr lang="en-US" sz="2800" b="1" i="1" dirty="0">
                <a:solidFill>
                  <a:schemeClr val="accent5">
                    <a:lumMod val="75000"/>
                  </a:schemeClr>
                </a:solidFill>
              </a:rPr>
              <a:t>How is forensic compliance (as outlined by VAWA) working in your community?</a:t>
            </a:r>
          </a:p>
          <a:p>
            <a:pPr marL="0" indent="0">
              <a:buNone/>
            </a:pPr>
            <a:endParaRPr lang="en-US" dirty="0"/>
          </a:p>
        </p:txBody>
      </p:sp>
    </p:spTree>
    <p:extLst>
      <p:ext uri="{BB962C8B-B14F-4D97-AF65-F5344CB8AC3E}">
        <p14:creationId xmlns:p14="http://schemas.microsoft.com/office/powerpoint/2010/main" val="2678251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Areas of Public Policy </a:t>
            </a:r>
            <a:br>
              <a:rPr lang="en-US" dirty="0" smtClean="0"/>
            </a:br>
            <a:r>
              <a:rPr lang="en-US" dirty="0" smtClean="0"/>
              <a:t>Strategic Planning</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Alternative </a:t>
            </a:r>
            <a:r>
              <a:rPr lang="en-US" dirty="0"/>
              <a:t>reporting </a:t>
            </a:r>
            <a:r>
              <a:rPr lang="en-US" dirty="0" smtClean="0"/>
              <a:t>options </a:t>
            </a:r>
            <a:r>
              <a:rPr lang="en-US" dirty="0"/>
              <a:t>and related issues </a:t>
            </a:r>
            <a:r>
              <a:rPr lang="en-US" sz="1800" dirty="0" smtClean="0"/>
              <a:t>(medically mandated </a:t>
            </a:r>
            <a:r>
              <a:rPr lang="en-US" sz="1800" dirty="0"/>
              <a:t>reporting, DV mandatory arrest statute)</a:t>
            </a:r>
          </a:p>
          <a:p>
            <a:r>
              <a:rPr lang="en-US" dirty="0" smtClean="0"/>
              <a:t>Sex offenders with developmental disabilities</a:t>
            </a:r>
            <a:endParaRPr lang="en-US" dirty="0"/>
          </a:p>
          <a:p>
            <a:r>
              <a:rPr lang="en-US" dirty="0"/>
              <a:t>Human trafficking policy </a:t>
            </a:r>
            <a:r>
              <a:rPr lang="en-US" dirty="0" smtClean="0"/>
              <a:t>group</a:t>
            </a:r>
            <a:endParaRPr lang="en-US" dirty="0"/>
          </a:p>
          <a:p>
            <a:r>
              <a:rPr lang="en-US" dirty="0" smtClean="0"/>
              <a:t>Age </a:t>
            </a:r>
            <a:r>
              <a:rPr lang="en-US" dirty="0"/>
              <a:t>of </a:t>
            </a:r>
            <a:r>
              <a:rPr lang="en-US" dirty="0" smtClean="0"/>
              <a:t>consent issues</a:t>
            </a:r>
            <a:endParaRPr lang="en-US" dirty="0"/>
          </a:p>
          <a:p>
            <a:r>
              <a:rPr lang="en-US" dirty="0" smtClean="0"/>
              <a:t>Child sexual abuse </a:t>
            </a:r>
            <a:r>
              <a:rPr lang="en-US" dirty="0"/>
              <a:t>statutes and </a:t>
            </a:r>
            <a:r>
              <a:rPr lang="en-US" dirty="0" smtClean="0"/>
              <a:t>consistency issues</a:t>
            </a:r>
          </a:p>
          <a:p>
            <a:r>
              <a:rPr lang="en-US" dirty="0" smtClean="0"/>
              <a:t>Victim advocates and reporting threats to harm self or others </a:t>
            </a:r>
          </a:p>
          <a:p>
            <a:r>
              <a:rPr lang="en-US" dirty="0" smtClean="0"/>
              <a:t>Sexting</a:t>
            </a:r>
          </a:p>
          <a:p>
            <a:r>
              <a:rPr lang="en-US" dirty="0" smtClean="0"/>
              <a:t>Mandatory reporting/privilege issues when both an advocate and a therapist</a:t>
            </a:r>
            <a:endParaRPr lang="en-US" dirty="0"/>
          </a:p>
        </p:txBody>
      </p:sp>
    </p:spTree>
    <p:extLst>
      <p:ext uri="{BB962C8B-B14F-4D97-AF65-F5344CB8AC3E}">
        <p14:creationId xmlns:p14="http://schemas.microsoft.com/office/powerpoint/2010/main" val="31358285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381000"/>
            <a:ext cx="6172200" cy="2053590"/>
          </a:xfrm>
        </p:spPr>
        <p:txBody>
          <a:bodyPr/>
          <a:lstStyle/>
          <a:p>
            <a:r>
              <a:rPr lang="en-US" dirty="0" smtClean="0"/>
              <a:t>Other federal legislation</a:t>
            </a:r>
            <a:endParaRPr lang="en-US" dirty="0"/>
          </a:p>
        </p:txBody>
      </p:sp>
      <p:sp>
        <p:nvSpPr>
          <p:cNvPr id="4" name="Text Placeholder 3"/>
          <p:cNvSpPr>
            <a:spLocks noGrp="1"/>
          </p:cNvSpPr>
          <p:nvPr>
            <p:ph type="body" idx="1"/>
          </p:nvPr>
        </p:nvSpPr>
        <p:spPr>
          <a:xfrm>
            <a:off x="2286000" y="2590800"/>
            <a:ext cx="6172200" cy="3962400"/>
          </a:xfrm>
        </p:spPr>
        <p:txBody>
          <a:bodyPr/>
          <a:lstStyle/>
          <a:p>
            <a:pPr marL="285750" indent="-285750">
              <a:buFont typeface="Arial" pitchFamily="34" charset="0"/>
              <a:buChar char="•"/>
            </a:pPr>
            <a:r>
              <a:rPr lang="en-US" dirty="0"/>
              <a:t>VAWA </a:t>
            </a:r>
            <a:r>
              <a:rPr lang="en-US" dirty="0" smtClean="0"/>
              <a:t>IV</a:t>
            </a:r>
          </a:p>
          <a:p>
            <a:pPr marL="285750" indent="-285750">
              <a:buFont typeface="Arial" pitchFamily="34" charset="0"/>
              <a:buChar char="•"/>
            </a:pPr>
            <a:r>
              <a:rPr lang="en-US" dirty="0" smtClean="0"/>
              <a:t>FY 11 &amp; 12 Budgets</a:t>
            </a:r>
          </a:p>
          <a:p>
            <a:pPr marL="285750" indent="-285750">
              <a:buFont typeface="Arial" pitchFamily="34" charset="0"/>
              <a:buChar char="•"/>
            </a:pPr>
            <a:r>
              <a:rPr lang="en-US" dirty="0" smtClean="0"/>
              <a:t>Military</a:t>
            </a:r>
          </a:p>
          <a:p>
            <a:pPr marL="285750" indent="-285750">
              <a:buFont typeface="Arial" pitchFamily="34" charset="0"/>
              <a:buChar char="•"/>
            </a:pPr>
            <a:r>
              <a:rPr lang="en-US" dirty="0" smtClean="0"/>
              <a:t>H.R. 3 Taxpayer Funding of Abortion </a:t>
            </a:r>
          </a:p>
          <a:p>
            <a:pPr marL="285750" indent="-285750">
              <a:buFont typeface="Arial" pitchFamily="34" charset="0"/>
              <a:buChar char="•"/>
            </a:pPr>
            <a:r>
              <a:rPr lang="en-US" dirty="0" smtClean="0"/>
              <a:t>(forcible rape definition)</a:t>
            </a:r>
          </a:p>
          <a:p>
            <a:pPr marL="285750" indent="-285750">
              <a:buFont typeface="Arial" pitchFamily="34" charset="0"/>
              <a:buChar char="•"/>
            </a:pPr>
            <a:r>
              <a:rPr lang="en-US" dirty="0" smtClean="0"/>
              <a:t>Prison Rape Elimination Act (PREA)</a:t>
            </a:r>
          </a:p>
          <a:p>
            <a:pPr marL="285750" indent="-285750">
              <a:buFont typeface="Arial" pitchFamily="34" charset="0"/>
              <a:buChar char="•"/>
            </a:pPr>
            <a:r>
              <a:rPr lang="en-US" dirty="0" smtClean="0"/>
              <a:t>Campus Issues</a:t>
            </a:r>
            <a:endParaRPr lang="en-US" dirty="0"/>
          </a:p>
          <a:p>
            <a:pPr marL="285750" indent="-285750">
              <a:buFont typeface="Arial" pitchFamily="34" charset="0"/>
              <a:buChar char="•"/>
            </a:pPr>
            <a:r>
              <a:rPr lang="en-US" cap="small" dirty="0" smtClean="0"/>
              <a:t>The </a:t>
            </a:r>
            <a:r>
              <a:rPr lang="en-US" cap="small" dirty="0"/>
              <a:t>Peace Corps Volunteer Safety and Security Act of 2011</a:t>
            </a:r>
            <a:endParaRPr lang="en-US" dirty="0"/>
          </a:p>
          <a:p>
            <a:endParaRPr lang="en-US" dirty="0" smtClean="0"/>
          </a:p>
          <a:p>
            <a:endParaRPr lang="en-US" dirty="0"/>
          </a:p>
          <a:p>
            <a:endParaRPr lang="en-US" dirty="0" smtClean="0"/>
          </a:p>
          <a:p>
            <a:endParaRPr lang="en-US" dirty="0"/>
          </a:p>
          <a:p>
            <a:endParaRPr lang="en-US" dirty="0" smtClean="0"/>
          </a:p>
          <a:p>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86400" y="5410200"/>
            <a:ext cx="1820917" cy="1219200"/>
          </a:xfrm>
          <a:prstGeom prst="rect">
            <a:avLst/>
          </a:prstGeom>
        </p:spPr>
      </p:pic>
    </p:spTree>
    <p:extLst>
      <p:ext uri="{BB962C8B-B14F-4D97-AF65-F5344CB8AC3E}">
        <p14:creationId xmlns:p14="http://schemas.microsoft.com/office/powerpoint/2010/main" val="1563928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b="1" dirty="0" smtClean="0"/>
              <a:t>Why HB 1138?</a:t>
            </a:r>
            <a:endParaRPr lang="en-US" b="1" dirty="0"/>
          </a:p>
        </p:txBody>
      </p:sp>
      <p:pic>
        <p:nvPicPr>
          <p:cNvPr id="6" name="Picture Placeholder 5"/>
          <p:cNvPicPr>
            <a:picLocks noGrp="1" noChangeAspect="1"/>
          </p:cNvPicPr>
          <p:nvPr>
            <p:ph sz="quarter" idx="2"/>
          </p:nvPr>
        </p:nvPicPr>
        <p:blipFill>
          <a:blip r:embed="rId3">
            <a:extLst>
              <a:ext uri="{28A0092B-C50C-407E-A947-70E740481C1C}">
                <a14:useLocalDpi xmlns:a14="http://schemas.microsoft.com/office/drawing/2010/main" val="0"/>
              </a:ext>
            </a:extLst>
          </a:blip>
          <a:stretch>
            <a:fillRect/>
          </a:stretch>
        </p:blipFill>
        <p:spPr>
          <a:xfrm>
            <a:off x="1371600" y="2667000"/>
            <a:ext cx="2228152" cy="2667000"/>
          </a:xfrm>
          <a:effectLst>
            <a:glow rad="63500">
              <a:schemeClr val="accent2">
                <a:satMod val="175000"/>
                <a:alpha val="40000"/>
              </a:schemeClr>
            </a:glow>
          </a:effectLst>
        </p:spPr>
      </p:pic>
      <p:pic>
        <p:nvPicPr>
          <p:cNvPr id="15" name="Content Placeholder 14"/>
          <p:cNvPicPr>
            <a:picLocks noGrp="1" noChangeAspect="1"/>
          </p:cNvPicPr>
          <p:nvPr>
            <p:ph sz="quarter" idx="4"/>
          </p:nvPr>
        </p:nvPicPr>
        <p:blipFill>
          <a:blip r:embed="rId4">
            <a:extLst>
              <a:ext uri="{28A0092B-C50C-407E-A947-70E740481C1C}">
                <a14:useLocalDpi xmlns:a14="http://schemas.microsoft.com/office/drawing/2010/main" val="0"/>
              </a:ext>
            </a:extLst>
          </a:blip>
          <a:stretch>
            <a:fillRect/>
          </a:stretch>
        </p:blipFill>
        <p:spPr>
          <a:xfrm>
            <a:off x="5029200" y="2590800"/>
            <a:ext cx="1981200" cy="2724152"/>
          </a:xfrm>
          <a:effectLst>
            <a:glow rad="63500">
              <a:schemeClr val="accent2">
                <a:satMod val="175000"/>
                <a:alpha val="40000"/>
              </a:schemeClr>
            </a:glow>
          </a:effectLst>
        </p:spPr>
      </p:pic>
      <p:sp>
        <p:nvSpPr>
          <p:cNvPr id="3" name="Content Placeholder 2"/>
          <p:cNvSpPr>
            <a:spLocks noGrp="1"/>
          </p:cNvSpPr>
          <p:nvPr>
            <p:ph type="body" sz="quarter" idx="1"/>
          </p:nvPr>
        </p:nvSpPr>
        <p:spPr>
          <a:xfrm>
            <a:off x="228600" y="1569720"/>
            <a:ext cx="4038600" cy="792480"/>
          </a:xfrm>
        </p:spPr>
        <p:txBody>
          <a:bodyPr>
            <a:noAutofit/>
          </a:bodyPr>
          <a:lstStyle/>
          <a:p>
            <a:pPr marL="0" indent="0">
              <a:buNone/>
            </a:pPr>
            <a:r>
              <a:rPr lang="en-US" sz="1800" dirty="0" smtClean="0"/>
              <a:t>Sponsored </a:t>
            </a:r>
            <a:r>
              <a:rPr lang="en-US" sz="1800" dirty="0"/>
              <a:t>by House Representative Bob Gardner (R-El Paso, Fremont</a:t>
            </a:r>
            <a:r>
              <a:rPr lang="en-US" sz="1800" dirty="0" smtClean="0"/>
              <a:t>)</a:t>
            </a:r>
            <a:endParaRPr lang="en-US" sz="1800" dirty="0"/>
          </a:p>
        </p:txBody>
      </p:sp>
      <p:sp>
        <p:nvSpPr>
          <p:cNvPr id="13" name="Text Placeholder 12"/>
          <p:cNvSpPr>
            <a:spLocks noGrp="1"/>
          </p:cNvSpPr>
          <p:nvPr>
            <p:ph type="body" sz="quarter" idx="3"/>
          </p:nvPr>
        </p:nvSpPr>
        <p:spPr>
          <a:xfrm>
            <a:off x="4343400" y="1524000"/>
            <a:ext cx="3886200" cy="838200"/>
          </a:xfrm>
        </p:spPr>
        <p:txBody>
          <a:bodyPr/>
          <a:lstStyle/>
          <a:p>
            <a:endParaRPr lang="en-US" sz="1800" dirty="0" smtClean="0"/>
          </a:p>
          <a:p>
            <a:r>
              <a:rPr lang="en-US" sz="1800" dirty="0" smtClean="0"/>
              <a:t>Senate </a:t>
            </a:r>
            <a:r>
              <a:rPr lang="en-US" sz="1800" dirty="0"/>
              <a:t>Majority Leader John Morse (D-El Paso)</a:t>
            </a:r>
          </a:p>
          <a:p>
            <a:endParaRPr lang="en-US" dirty="0"/>
          </a:p>
        </p:txBody>
      </p:sp>
      <p:sp>
        <p:nvSpPr>
          <p:cNvPr id="16" name="TextBox 15"/>
          <p:cNvSpPr txBox="1"/>
          <p:nvPr/>
        </p:nvSpPr>
        <p:spPr>
          <a:xfrm>
            <a:off x="228600" y="5562600"/>
            <a:ext cx="7696200" cy="1077218"/>
          </a:xfrm>
          <a:prstGeom prst="rect">
            <a:avLst/>
          </a:prstGeom>
          <a:noFill/>
          <a:scene3d>
            <a:camera prst="orthographicFront"/>
            <a:lightRig rig="threePt" dir="t"/>
          </a:scene3d>
          <a:sp3d>
            <a:bevelT prst="slope"/>
          </a:sp3d>
        </p:spPr>
        <p:txBody>
          <a:bodyPr wrap="square" rtlCol="0">
            <a:spAutoFit/>
          </a:bodyPr>
          <a:lstStyle/>
          <a:p>
            <a:pPr algn="ctr"/>
            <a:r>
              <a:rPr lang="en-US" sz="1600" dirty="0"/>
              <a:t>For the past 18 years, the SOMB </a:t>
            </a:r>
            <a:r>
              <a:rPr lang="en-US" sz="1600" dirty="0" smtClean="0"/>
              <a:t>has successfully </a:t>
            </a:r>
            <a:r>
              <a:rPr lang="en-US" sz="1600" dirty="0"/>
              <a:t>utilized research and best practices to manage sex offenders and maintain a </a:t>
            </a:r>
            <a:r>
              <a:rPr lang="en-US" sz="1600" dirty="0" smtClean="0"/>
              <a:t>comprehensive system to prevent </a:t>
            </a:r>
            <a:r>
              <a:rPr lang="en-US" sz="1600" dirty="0"/>
              <a:t>re-offense and further victimization. The SOMB is essential to safeguarding </a:t>
            </a:r>
            <a:r>
              <a:rPr lang="en-US" sz="1600" dirty="0" smtClean="0"/>
              <a:t>Colorado communities </a:t>
            </a:r>
            <a:r>
              <a:rPr lang="en-US" sz="1600" dirty="0"/>
              <a:t>and </a:t>
            </a:r>
            <a:r>
              <a:rPr lang="en-US" sz="1600" dirty="0" smtClean="0"/>
              <a:t>is </a:t>
            </a:r>
            <a:r>
              <a:rPr lang="en-US" sz="1600" dirty="0"/>
              <a:t>set to expire this year.</a:t>
            </a:r>
          </a:p>
        </p:txBody>
      </p:sp>
    </p:spTree>
    <p:extLst>
      <p:ext uri="{BB962C8B-B14F-4D97-AF65-F5344CB8AC3E}">
        <p14:creationId xmlns:p14="http://schemas.microsoft.com/office/powerpoint/2010/main" val="67207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dirty="0" smtClean="0"/>
              <a:t>Purpose of </a:t>
            </a:r>
            <a:r>
              <a:rPr lang="en-US" b="1" dirty="0" err="1" smtClean="0"/>
              <a:t>hb</a:t>
            </a:r>
            <a:r>
              <a:rPr lang="en-US" b="1" dirty="0" smtClean="0"/>
              <a:t> 1138</a:t>
            </a:r>
            <a:endParaRPr lang="en-US" b="1" dirty="0"/>
          </a:p>
        </p:txBody>
      </p:sp>
      <p:sp>
        <p:nvSpPr>
          <p:cNvPr id="5" name="Content Placeholder 4"/>
          <p:cNvSpPr>
            <a:spLocks noGrp="1"/>
          </p:cNvSpPr>
          <p:nvPr>
            <p:ph sz="quarter" idx="1"/>
          </p:nvPr>
        </p:nvSpPr>
        <p:spPr>
          <a:xfrm>
            <a:off x="457200" y="1600200"/>
            <a:ext cx="7467600" cy="4110789"/>
          </a:xfrm>
        </p:spPr>
        <p:txBody>
          <a:bodyPr>
            <a:noAutofit/>
          </a:bodyPr>
          <a:lstStyle/>
          <a:p>
            <a:r>
              <a:rPr lang="en-US" sz="2000" b="1" dirty="0" smtClean="0"/>
              <a:t>Identifies</a:t>
            </a:r>
            <a:r>
              <a:rPr lang="en-US" sz="2000" dirty="0" smtClean="0"/>
              <a:t> </a:t>
            </a:r>
            <a:r>
              <a:rPr lang="en-US" sz="2000" dirty="0"/>
              <a:t>the board’s membership and responsibilities</a:t>
            </a:r>
            <a:r>
              <a:rPr lang="en-US" sz="2000" dirty="0" smtClean="0"/>
              <a:t>.</a:t>
            </a:r>
          </a:p>
          <a:p>
            <a:pPr marL="0" indent="0">
              <a:buNone/>
            </a:pPr>
            <a:endParaRPr lang="en-US" sz="2000" dirty="0"/>
          </a:p>
          <a:p>
            <a:r>
              <a:rPr lang="en-US" sz="2000" b="1" dirty="0" smtClean="0"/>
              <a:t>Refers</a:t>
            </a:r>
            <a:r>
              <a:rPr lang="en-US" sz="2000" dirty="0" smtClean="0"/>
              <a:t> </a:t>
            </a:r>
            <a:r>
              <a:rPr lang="en-US" sz="2000" dirty="0"/>
              <a:t>to juvenile offenders as “juveniles who have committed sexual offenses” rather than </a:t>
            </a:r>
            <a:r>
              <a:rPr lang="en-US" sz="2000" dirty="0" smtClean="0"/>
              <a:t>labeling juveniles </a:t>
            </a:r>
            <a:r>
              <a:rPr lang="en-US" sz="2000" dirty="0"/>
              <a:t>as sex offenders, and adds definitions for “adult sex offender” and “juvenile who has </a:t>
            </a:r>
            <a:r>
              <a:rPr lang="en-US" sz="2000" dirty="0" smtClean="0"/>
              <a:t>committed a </a:t>
            </a:r>
            <a:r>
              <a:rPr lang="en-US" sz="2000" dirty="0"/>
              <a:t>sexual offense</a:t>
            </a:r>
            <a:r>
              <a:rPr lang="en-US" sz="2000" dirty="0" smtClean="0"/>
              <a:t>.”</a:t>
            </a:r>
          </a:p>
          <a:p>
            <a:pPr marL="0" indent="0">
              <a:buNone/>
            </a:pPr>
            <a:endParaRPr lang="en-US" sz="2000" dirty="0"/>
          </a:p>
          <a:p>
            <a:r>
              <a:rPr lang="en-US" sz="2000" b="1" dirty="0" smtClean="0"/>
              <a:t>Recommends</a:t>
            </a:r>
            <a:r>
              <a:rPr lang="en-US" sz="2000" dirty="0" smtClean="0"/>
              <a:t> </a:t>
            </a:r>
            <a:r>
              <a:rPr lang="en-US" sz="2000" dirty="0"/>
              <a:t>that all complaints </a:t>
            </a:r>
            <a:r>
              <a:rPr lang="en-US" sz="2000" dirty="0" smtClean="0"/>
              <a:t>against </a:t>
            </a:r>
            <a:r>
              <a:rPr lang="en-US" sz="2000" dirty="0"/>
              <a:t>treatment providers and evaluators be referred </a:t>
            </a:r>
            <a:r>
              <a:rPr lang="en-US" sz="2000" dirty="0" smtClean="0"/>
              <a:t>to the </a:t>
            </a:r>
            <a:r>
              <a:rPr lang="en-US" sz="2000" dirty="0"/>
              <a:t>Department of Regulatory Agencies (DORA</a:t>
            </a:r>
            <a:r>
              <a:rPr lang="en-US" sz="2000" dirty="0" smtClean="0"/>
              <a:t>).</a:t>
            </a:r>
            <a:endParaRPr lang="en-US" sz="2000" dirty="0"/>
          </a:p>
          <a:p>
            <a:pPr marL="0" indent="0">
              <a:buNone/>
            </a:pPr>
            <a:endParaRPr lang="en-US" sz="2200"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710989"/>
            <a:ext cx="8839200" cy="1147011"/>
          </a:xfrm>
          <a:prstGeom prst="rect">
            <a:avLst/>
          </a:prstGeom>
        </p:spPr>
      </p:pic>
    </p:spTree>
    <p:extLst>
      <p:ext uri="{BB962C8B-B14F-4D97-AF65-F5344CB8AC3E}">
        <p14:creationId xmlns:p14="http://schemas.microsoft.com/office/powerpoint/2010/main" val="2560701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t>Purpose of HB 1138</a:t>
            </a:r>
            <a:endParaRPr lang="en-US" b="1" dirty="0"/>
          </a:p>
        </p:txBody>
      </p:sp>
      <p:sp>
        <p:nvSpPr>
          <p:cNvPr id="6" name="Content Placeholder 5"/>
          <p:cNvSpPr>
            <a:spLocks noGrp="1"/>
          </p:cNvSpPr>
          <p:nvPr>
            <p:ph sz="quarter" idx="1"/>
          </p:nvPr>
        </p:nvSpPr>
        <p:spPr/>
        <p:txBody>
          <a:bodyPr>
            <a:normAutofit fontScale="92500" lnSpcReduction="20000"/>
          </a:bodyPr>
          <a:lstStyle/>
          <a:p>
            <a:r>
              <a:rPr lang="en-US" sz="2200" b="1" dirty="0" smtClean="0"/>
              <a:t>Retains</a:t>
            </a:r>
            <a:r>
              <a:rPr lang="en-US" sz="2200" dirty="0" smtClean="0"/>
              <a:t> </a:t>
            </a:r>
            <a:r>
              <a:rPr lang="en-US" sz="2200" dirty="0"/>
              <a:t>current statutory emphasis that the SOMB must create procedures based on the recognition that adult sex offenders may present an ongoing risk to community safety: “The procedure shall provide for an evaluation and identification of the adult sex offender and recommend management, monitoring, and treatment based upon the knowledge that sexually offending behavior is </a:t>
            </a:r>
            <a:r>
              <a:rPr lang="en-US" sz="2200" dirty="0" smtClean="0"/>
              <a:t>often repetitive</a:t>
            </a:r>
            <a:r>
              <a:rPr lang="en-US" sz="2200" dirty="0"/>
              <a:t>. There is currently no way to ensure that adult sex offenders with the propensity to commit sexual offenses will not reoffend</a:t>
            </a:r>
            <a:r>
              <a:rPr lang="en-US" sz="2200" dirty="0" smtClean="0"/>
              <a:t>.</a:t>
            </a:r>
          </a:p>
          <a:p>
            <a:pPr marL="0" indent="0">
              <a:buNone/>
            </a:pPr>
            <a:endParaRPr lang="en-US" sz="2200" dirty="0"/>
          </a:p>
          <a:p>
            <a:r>
              <a:rPr lang="en-US" sz="2200" b="1" dirty="0" smtClean="0"/>
              <a:t>Emphasizes</a:t>
            </a:r>
            <a:r>
              <a:rPr lang="en-US" sz="2200" dirty="0" smtClean="0"/>
              <a:t> </a:t>
            </a:r>
            <a:r>
              <a:rPr lang="en-US" sz="2200" dirty="0"/>
              <a:t>the need to assess risk on a case-by-case basis and directs the board to develop protocol for evaluating and identifying reliably lower risk adult sex offenders</a:t>
            </a:r>
            <a:r>
              <a:rPr lang="en-US" sz="2200" dirty="0" smtClean="0"/>
              <a:t>.</a:t>
            </a:r>
          </a:p>
          <a:p>
            <a:pPr marL="0" indent="0">
              <a:buNone/>
            </a:pPr>
            <a:endParaRPr lang="en-US" sz="2200" dirty="0"/>
          </a:p>
          <a:p>
            <a:r>
              <a:rPr lang="en-US" sz="2200" b="1" dirty="0" smtClean="0"/>
              <a:t>Sets</a:t>
            </a:r>
            <a:r>
              <a:rPr lang="en-US" sz="2200" dirty="0" smtClean="0"/>
              <a:t> </a:t>
            </a:r>
            <a:r>
              <a:rPr lang="en-US" sz="2200" dirty="0"/>
              <a:t>the next SOMB reauthorization date as July 1, </a:t>
            </a:r>
            <a:r>
              <a:rPr lang="en-US" sz="2200" dirty="0" smtClean="0"/>
              <a:t>2016.</a:t>
            </a:r>
            <a:endParaRPr lang="en-US" sz="2200" dirty="0"/>
          </a:p>
          <a:p>
            <a:endParaRPr lang="en-US" dirty="0"/>
          </a:p>
          <a:p>
            <a:endParaRPr lang="en-US" dirty="0"/>
          </a:p>
        </p:txBody>
      </p:sp>
    </p:spTree>
    <p:extLst>
      <p:ext uri="{BB962C8B-B14F-4D97-AF65-F5344CB8AC3E}">
        <p14:creationId xmlns:p14="http://schemas.microsoft.com/office/powerpoint/2010/main" val="740047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0" y="685800"/>
            <a:ext cx="6172200" cy="2053590"/>
          </a:xfrm>
        </p:spPr>
        <p:txBody>
          <a:bodyPr>
            <a:normAutofit/>
          </a:bodyPr>
          <a:lstStyle/>
          <a:p>
            <a:pPr algn="ctr"/>
            <a:r>
              <a:rPr lang="en-US" sz="3400" dirty="0" smtClean="0"/>
              <a:t>Thank you to everyone who helped!</a:t>
            </a:r>
            <a:endParaRPr lang="en-US" sz="3400" dirty="0"/>
          </a:p>
        </p:txBody>
      </p:sp>
      <p:sp>
        <p:nvSpPr>
          <p:cNvPr id="5" name="Text Placeholder 4"/>
          <p:cNvSpPr>
            <a:spLocks noGrp="1"/>
          </p:cNvSpPr>
          <p:nvPr>
            <p:ph type="body" idx="1"/>
          </p:nvPr>
        </p:nvSpPr>
        <p:spPr>
          <a:xfrm>
            <a:off x="2286000" y="3124200"/>
            <a:ext cx="6172200" cy="3257550"/>
          </a:xfrm>
        </p:spPr>
        <p:txBody>
          <a:bodyPr>
            <a:normAutofit lnSpcReduction="10000"/>
          </a:bodyPr>
          <a:lstStyle/>
          <a:p>
            <a:pPr marL="285750" indent="-285750">
              <a:buFont typeface="Courier New" pitchFamily="49" charset="0"/>
              <a:buChar char="o"/>
            </a:pPr>
            <a:r>
              <a:rPr lang="en-US" dirty="0" smtClean="0"/>
              <a:t>Supportive editorial from the Denver Post, applauding collaboration and importance for public safety</a:t>
            </a:r>
          </a:p>
          <a:p>
            <a:pPr marL="285750" indent="-285750">
              <a:buFont typeface="Courier New" pitchFamily="49" charset="0"/>
              <a:buChar char="o"/>
            </a:pPr>
            <a:r>
              <a:rPr lang="en-US" dirty="0" smtClean="0"/>
              <a:t>Survivor Task Force provided amazing testimony on the importance of comprehensive monitoring and management of sex offenders</a:t>
            </a:r>
          </a:p>
          <a:p>
            <a:pPr marL="285750" indent="-285750">
              <a:buFont typeface="Courier New" pitchFamily="49" charset="0"/>
              <a:buChar char="o"/>
            </a:pPr>
            <a:r>
              <a:rPr lang="en-US" dirty="0" smtClean="0"/>
              <a:t>Passed unanimously out of both the House and Senate Committees, signed by the Governor on 5/26.</a:t>
            </a:r>
          </a:p>
          <a:p>
            <a:pPr marL="285750" indent="-285750">
              <a:buFont typeface="Courier New" pitchFamily="49" charset="0"/>
              <a:buChar char="o"/>
            </a:pPr>
            <a:r>
              <a:rPr lang="en-US" sz="3600" dirty="0" smtClean="0"/>
              <a:t>What next?</a:t>
            </a:r>
          </a:p>
          <a:p>
            <a:pPr marL="285750" indent="-285750">
              <a:buFont typeface="Courier New" pitchFamily="49" charset="0"/>
              <a:buChar char="o"/>
            </a:pPr>
            <a:endParaRPr lang="en-US" dirty="0" smtClean="0"/>
          </a:p>
          <a:p>
            <a:pPr marL="285750" indent="-285750">
              <a:buFont typeface="Courier New" pitchFamily="49" charset="0"/>
              <a:buChar char="o"/>
            </a:pPr>
            <a:endParaRPr lang="en-US" dirty="0" smtClean="0"/>
          </a:p>
          <a:p>
            <a:pPr marL="285750" indent="-285750">
              <a:buFont typeface="Courier New" pitchFamily="49" charset="0"/>
              <a:buChar char="o"/>
            </a:pPr>
            <a:endParaRPr lang="en-US" dirty="0"/>
          </a:p>
        </p:txBody>
      </p:sp>
    </p:spTree>
    <p:extLst>
      <p:ext uri="{BB962C8B-B14F-4D97-AF65-F5344CB8AC3E}">
        <p14:creationId xmlns:p14="http://schemas.microsoft.com/office/powerpoint/2010/main" val="3194025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dirty="0" smtClean="0"/>
              <a:t>concerning restorative justice</a:t>
            </a:r>
            <a:r>
              <a:rPr lang="en-US" dirty="0"/>
              <a:t/>
            </a:r>
            <a:br>
              <a:rPr lang="en-US" dirty="0"/>
            </a:br>
            <a:r>
              <a:rPr lang="en-US" dirty="0" smtClean="0"/>
              <a:t>HB 1032</a:t>
            </a:r>
            <a:endParaRPr lang="en-US" dirty="0"/>
          </a:p>
        </p:txBody>
      </p:sp>
      <p:sp>
        <p:nvSpPr>
          <p:cNvPr id="5" name="Content Placeholder 4"/>
          <p:cNvSpPr>
            <a:spLocks noGrp="1"/>
          </p:cNvSpPr>
          <p:nvPr>
            <p:ph sz="quarter" idx="1"/>
          </p:nvPr>
        </p:nvSpPr>
        <p:spPr>
          <a:xfrm>
            <a:off x="457200" y="1600200"/>
            <a:ext cx="3657600" cy="5029200"/>
          </a:xfrm>
        </p:spPr>
        <p:txBody>
          <a:bodyPr>
            <a:normAutofit fontScale="25000" lnSpcReduction="20000"/>
          </a:bodyPr>
          <a:lstStyle/>
          <a:p>
            <a:pPr marL="0" indent="0" algn="ctr">
              <a:buNone/>
            </a:pPr>
            <a:r>
              <a:rPr lang="en-US" sz="7200" b="1" dirty="0" smtClean="0"/>
              <a:t>What were CCASA and CCADV concerns?</a:t>
            </a:r>
          </a:p>
          <a:p>
            <a:pPr marL="0" indent="0">
              <a:buNone/>
            </a:pPr>
            <a:endParaRPr lang="en-US" sz="7200" b="1" dirty="0" smtClean="0"/>
          </a:p>
          <a:p>
            <a:endParaRPr lang="en-US" sz="7200" dirty="0" smtClean="0"/>
          </a:p>
          <a:p>
            <a:endParaRPr lang="en-US" sz="7200" dirty="0"/>
          </a:p>
          <a:p>
            <a:endParaRPr lang="en-US" sz="7200" dirty="0" smtClean="0"/>
          </a:p>
          <a:p>
            <a:endParaRPr lang="en-US" sz="7200" dirty="0"/>
          </a:p>
          <a:p>
            <a:endParaRPr lang="en-US" sz="7200" dirty="0" smtClean="0"/>
          </a:p>
          <a:p>
            <a:endParaRPr lang="en-US" sz="7200" dirty="0" smtClean="0"/>
          </a:p>
          <a:p>
            <a:endParaRPr lang="en-US" sz="7200" dirty="0"/>
          </a:p>
          <a:p>
            <a:r>
              <a:rPr lang="en-US" sz="7200" b="1" dirty="0" smtClean="0"/>
              <a:t>Added language:  </a:t>
            </a:r>
            <a:r>
              <a:rPr lang="en-US" sz="7200" dirty="0" smtClean="0"/>
              <a:t>To be eligible for restorative justice practices, the defendant shall not have been convicted of unlawful sexual behavior, a crime in which the underlying factual basis involves domestic violence, stalking, or violation of protection orders.</a:t>
            </a:r>
          </a:p>
          <a:p>
            <a:endParaRPr lang="en-US" sz="2000" dirty="0">
              <a:latin typeface="+mj-lt"/>
            </a:endParaRPr>
          </a:p>
          <a:p>
            <a:endParaRPr lang="en-US" sz="2000" dirty="0">
              <a:latin typeface="+mj-lt"/>
            </a:endParaRPr>
          </a:p>
        </p:txBody>
      </p:sp>
      <p:sp>
        <p:nvSpPr>
          <p:cNvPr id="9" name="Content Placeholder 8"/>
          <p:cNvSpPr>
            <a:spLocks noGrp="1"/>
          </p:cNvSpPr>
          <p:nvPr>
            <p:ph sz="quarter" idx="2"/>
          </p:nvPr>
        </p:nvSpPr>
        <p:spPr>
          <a:xfrm>
            <a:off x="4270248" y="1600200"/>
            <a:ext cx="4035552" cy="4953000"/>
          </a:xfrm>
        </p:spPr>
        <p:txBody>
          <a:bodyPr>
            <a:normAutofit fontScale="25000" lnSpcReduction="20000"/>
          </a:bodyPr>
          <a:lstStyle/>
          <a:p>
            <a:r>
              <a:rPr lang="en-US" sz="7200" dirty="0"/>
              <a:t>Under current law juvenile diversion programs </a:t>
            </a:r>
            <a:r>
              <a:rPr lang="en-US" sz="7200" b="1" dirty="0"/>
              <a:t>may</a:t>
            </a:r>
            <a:r>
              <a:rPr lang="en-US" sz="7200" dirty="0"/>
              <a:t> include restorative justice practices; the programs would now </a:t>
            </a:r>
            <a:r>
              <a:rPr lang="en-US" sz="7200" b="1" dirty="0"/>
              <a:t>have to </a:t>
            </a:r>
            <a:r>
              <a:rPr lang="en-US" sz="7200" dirty="0"/>
              <a:t>include restorative justice. Under current law, juvenile advisements </a:t>
            </a:r>
            <a:r>
              <a:rPr lang="en-US" sz="7200" b="1" dirty="0"/>
              <a:t>may </a:t>
            </a:r>
            <a:r>
              <a:rPr lang="en-US" sz="7200" dirty="0"/>
              <a:t>include information about restorative justice; now the court would </a:t>
            </a:r>
            <a:r>
              <a:rPr lang="en-US" sz="7200" b="1" dirty="0"/>
              <a:t>have to </a:t>
            </a:r>
            <a:r>
              <a:rPr lang="en-US" sz="7200" dirty="0"/>
              <a:t>make those advisements</a:t>
            </a:r>
            <a:r>
              <a:rPr lang="en-US" sz="7200" dirty="0" smtClean="0"/>
              <a:t>.</a:t>
            </a:r>
          </a:p>
          <a:p>
            <a:pPr marL="0" indent="0">
              <a:buNone/>
            </a:pPr>
            <a:endParaRPr lang="en-US" sz="7200" dirty="0" smtClean="0"/>
          </a:p>
          <a:p>
            <a:r>
              <a:rPr lang="en-US" sz="7200" dirty="0"/>
              <a:t>The bill directs </a:t>
            </a:r>
            <a:r>
              <a:rPr lang="en-US" sz="7200" dirty="0" smtClean="0"/>
              <a:t>DOC to </a:t>
            </a:r>
            <a:r>
              <a:rPr lang="en-US" sz="7200" dirty="0"/>
              <a:t>establish policies and procedures </a:t>
            </a:r>
            <a:r>
              <a:rPr lang="en-US" sz="7200" i="1" dirty="0"/>
              <a:t>to arrange</a:t>
            </a:r>
            <a:r>
              <a:rPr lang="en-US" sz="7200" dirty="0"/>
              <a:t> victim-offender dialogues </a:t>
            </a:r>
            <a:r>
              <a:rPr lang="en-US" sz="7200" b="1" dirty="0"/>
              <a:t>if requested by the victim</a:t>
            </a:r>
            <a:r>
              <a:rPr lang="en-US" sz="7200" dirty="0"/>
              <a:t>, agreed to by the offender, </a:t>
            </a:r>
            <a:r>
              <a:rPr lang="en-US" sz="7200" i="1" dirty="0"/>
              <a:t>and the department determines it is safe</a:t>
            </a:r>
            <a:r>
              <a:rPr lang="en-US" sz="7200" dirty="0" smtClean="0"/>
              <a:t>.</a:t>
            </a:r>
          </a:p>
          <a:p>
            <a:pPr marL="0" indent="0">
              <a:buNone/>
            </a:pPr>
            <a:endParaRPr lang="en-US" sz="7200" dirty="0"/>
          </a:p>
          <a:p>
            <a:r>
              <a:rPr lang="en-US" sz="7200" dirty="0"/>
              <a:t>COVA worked extensively on this bill</a:t>
            </a:r>
          </a:p>
          <a:p>
            <a:pPr marL="0" indent="0">
              <a:buNone/>
            </a:pPr>
            <a:endParaRPr lang="en-US" dirty="0"/>
          </a:p>
          <a:p>
            <a:endParaRPr lang="en-US"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0" y="2172070"/>
            <a:ext cx="2657475" cy="2238375"/>
          </a:xfrm>
          <a:prstGeom prst="rect">
            <a:avLst/>
          </a:prstGeom>
        </p:spPr>
      </p:pic>
    </p:spTree>
    <p:extLst>
      <p:ext uri="{BB962C8B-B14F-4D97-AF65-F5344CB8AC3E}">
        <p14:creationId xmlns:p14="http://schemas.microsoft.com/office/powerpoint/2010/main" val="4034820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9" end="9"/>
                                            </p:txEl>
                                          </p:spTgt>
                                        </p:tgtEl>
                                        <p:attrNameLst>
                                          <p:attrName>style.visibility</p:attrName>
                                        </p:attrNameLst>
                                      </p:cBhvr>
                                      <p:to>
                                        <p:strVal val="visible"/>
                                      </p:to>
                                    </p:set>
                                    <p:animEffect transition="in" filter="fade">
                                      <p:cBhvr>
                                        <p:cTn id="14" dur="1000"/>
                                        <p:tgtEl>
                                          <p:spTgt spid="5">
                                            <p:txEl>
                                              <p:pRg st="9" end="9"/>
                                            </p:txEl>
                                          </p:spTgt>
                                        </p:tgtEl>
                                      </p:cBhvr>
                                    </p:animEffect>
                                    <p:anim calcmode="lin" valueType="num">
                                      <p:cBhvr>
                                        <p:cTn id="15"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Effect transition="in" filter="fade">
                                      <p:cBhvr>
                                        <p:cTn id="21" dur="1000"/>
                                        <p:tgtEl>
                                          <p:spTgt spid="9">
                                            <p:txEl>
                                              <p:pRg st="0" end="0"/>
                                            </p:txEl>
                                          </p:spTgt>
                                        </p:tgtEl>
                                      </p:cBhvr>
                                    </p:animEffect>
                                    <p:anim calcmode="lin" valueType="num">
                                      <p:cBhvr>
                                        <p:cTn id="22"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xEl>
                                              <p:pRg st="2" end="2"/>
                                            </p:txEl>
                                          </p:spTgt>
                                        </p:tgtEl>
                                        <p:attrNameLst>
                                          <p:attrName>style.visibility</p:attrName>
                                        </p:attrNameLst>
                                      </p:cBhvr>
                                      <p:to>
                                        <p:strVal val="visible"/>
                                      </p:to>
                                    </p:set>
                                    <p:animEffect transition="in" filter="fade">
                                      <p:cBhvr>
                                        <p:cTn id="28" dur="1000"/>
                                        <p:tgtEl>
                                          <p:spTgt spid="9">
                                            <p:txEl>
                                              <p:pRg st="2" end="2"/>
                                            </p:txEl>
                                          </p:spTgt>
                                        </p:tgtEl>
                                      </p:cBhvr>
                                    </p:animEffect>
                                    <p:anim calcmode="lin" valueType="num">
                                      <p:cBhvr>
                                        <p:cTn id="29"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animEffect transition="in" filter="fade">
                                      <p:cBhvr>
                                        <p:cTn id="35" dur="1000"/>
                                        <p:tgtEl>
                                          <p:spTgt spid="9">
                                            <p:txEl>
                                              <p:pRg st="4" end="4"/>
                                            </p:txEl>
                                          </p:spTgt>
                                        </p:tgtEl>
                                      </p:cBhvr>
                                    </p:animEffect>
                                    <p:anim calcmode="lin" valueType="num">
                                      <p:cBhvr>
                                        <p:cTn id="36"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28600"/>
            <a:ext cx="7467600" cy="1295400"/>
          </a:xfrm>
        </p:spPr>
        <p:txBody>
          <a:bodyPr>
            <a:normAutofit fontScale="90000"/>
          </a:bodyPr>
          <a:lstStyle/>
          <a:p>
            <a:r>
              <a:rPr lang="en-US" dirty="0"/>
              <a:t/>
            </a:r>
            <a:br>
              <a:rPr lang="en-US" dirty="0"/>
            </a:br>
            <a:r>
              <a:rPr lang="en-US" b="1" dirty="0"/>
              <a:t>Concerning information sharing </a:t>
            </a:r>
            <a:r>
              <a:rPr lang="en-US" b="1" dirty="0" smtClean="0"/>
              <a:t>at </a:t>
            </a:r>
            <a:r>
              <a:rPr lang="en-US" b="1" dirty="0"/>
              <a:t>state institutions of higher learning</a:t>
            </a:r>
            <a:br>
              <a:rPr lang="en-US" b="1" dirty="0"/>
            </a:br>
            <a:r>
              <a:rPr lang="en-US" dirty="0" smtClean="0"/>
              <a:t>HB </a:t>
            </a:r>
            <a:r>
              <a:rPr lang="en-US" dirty="0"/>
              <a:t>1169</a:t>
            </a:r>
          </a:p>
        </p:txBody>
      </p:sp>
      <p:sp>
        <p:nvSpPr>
          <p:cNvPr id="6" name="Content Placeholder 5"/>
          <p:cNvSpPr>
            <a:spLocks noGrp="1"/>
          </p:cNvSpPr>
          <p:nvPr>
            <p:ph sz="quarter" idx="1"/>
          </p:nvPr>
        </p:nvSpPr>
        <p:spPr/>
        <p:txBody>
          <a:bodyPr>
            <a:normAutofit/>
          </a:bodyPr>
          <a:lstStyle/>
          <a:p>
            <a:r>
              <a:rPr lang="en-US" dirty="0"/>
              <a:t>A Colorado state institution of higher education police department may share information regarding incidents that may pose risks to the campus community with certain designated institution administrators or a person who is the subject of a threat of physical violence</a:t>
            </a:r>
            <a:r>
              <a:rPr lang="en-US" i="1" dirty="0"/>
              <a:t>. </a:t>
            </a:r>
            <a:endParaRPr lang="en-US" i="1" dirty="0" smtClean="0"/>
          </a:p>
          <a:p>
            <a:pPr marL="0" indent="0">
              <a:buNone/>
            </a:pPr>
            <a:endParaRPr lang="en-US" i="1" dirty="0" smtClean="0"/>
          </a:p>
          <a:p>
            <a:r>
              <a:rPr lang="en-US" dirty="0" smtClean="0"/>
              <a:t>A </a:t>
            </a:r>
            <a:r>
              <a:rPr lang="en-US" dirty="0"/>
              <a:t>faculty member, staff member, or student of the campus</a:t>
            </a:r>
            <a:r>
              <a:rPr lang="en-US" i="1" dirty="0"/>
              <a:t> </a:t>
            </a:r>
            <a:r>
              <a:rPr lang="en-US" dirty="0"/>
              <a:t>providing information in good faith to a</a:t>
            </a:r>
            <a:r>
              <a:rPr lang="en-US" i="1" dirty="0"/>
              <a:t> </a:t>
            </a:r>
            <a:r>
              <a:rPr lang="en-US" dirty="0"/>
              <a:t>campus behavioral intervention task force is immune from civil liability. </a:t>
            </a:r>
          </a:p>
        </p:txBody>
      </p:sp>
    </p:spTree>
    <p:extLst>
      <p:ext uri="{BB962C8B-B14F-4D97-AF65-F5344CB8AC3E}">
        <p14:creationId xmlns:p14="http://schemas.microsoft.com/office/powerpoint/2010/main" val="4134148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randombar(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randombar(horizontal)">
                                      <p:cBhvr>
                                        <p:cTn id="1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HB 1169</a:t>
            </a:r>
            <a:endParaRPr lang="en-US" b="1" dirty="0"/>
          </a:p>
        </p:txBody>
      </p:sp>
      <p:sp>
        <p:nvSpPr>
          <p:cNvPr id="3" name="Content Placeholder 2"/>
          <p:cNvSpPr>
            <a:spLocks noGrp="1"/>
          </p:cNvSpPr>
          <p:nvPr>
            <p:ph sz="quarter" idx="1"/>
          </p:nvPr>
        </p:nvSpPr>
        <p:spPr/>
        <p:txBody>
          <a:bodyPr>
            <a:normAutofit/>
          </a:bodyPr>
          <a:lstStyle/>
          <a:p>
            <a:r>
              <a:rPr lang="en-US" dirty="0" smtClean="0"/>
              <a:t>WHEN </a:t>
            </a:r>
            <a:r>
              <a:rPr lang="en-US" dirty="0"/>
              <a:t>PROVIDING INFORMATION REGARDING A SEXUAL </a:t>
            </a:r>
            <a:r>
              <a:rPr lang="en-US" dirty="0" smtClean="0"/>
              <a:t>ASSAULT OR </a:t>
            </a:r>
            <a:r>
              <a:rPr lang="en-US" dirty="0"/>
              <a:t>ATTEMPTED SEXUAL </a:t>
            </a:r>
            <a:r>
              <a:rPr lang="en-US" dirty="0" smtClean="0"/>
              <a:t>ASSAULT, </a:t>
            </a:r>
            <a:r>
              <a:rPr lang="en-US" dirty="0"/>
              <a:t>A STATE INSTITUTION OF HIGHER EDUCATION </a:t>
            </a:r>
            <a:r>
              <a:rPr lang="en-US" dirty="0" smtClean="0"/>
              <a:t>POLICE DEPARTMENT </a:t>
            </a:r>
            <a:r>
              <a:rPr lang="en-US" dirty="0"/>
              <a:t>SHALL </a:t>
            </a:r>
            <a:r>
              <a:rPr lang="en-US" b="1" dirty="0">
                <a:solidFill>
                  <a:srgbClr val="FF0000"/>
                </a:solidFill>
              </a:rPr>
              <a:t>REDACT</a:t>
            </a:r>
            <a:r>
              <a:rPr lang="en-US" dirty="0"/>
              <a:t> THE VICTIM'S NAME AND </a:t>
            </a:r>
            <a:r>
              <a:rPr lang="en-US" dirty="0" smtClean="0"/>
              <a:t>IDENTIFYING INFORMATION </a:t>
            </a:r>
            <a:r>
              <a:rPr lang="en-US" dirty="0"/>
              <a:t>UNLESS THE VICTIM AGREES </a:t>
            </a:r>
            <a:r>
              <a:rPr lang="en-US" b="1" dirty="0">
                <a:solidFill>
                  <a:srgbClr val="FF0000"/>
                </a:solidFill>
              </a:rPr>
              <a:t>OTHERWISE IN WRITING </a:t>
            </a:r>
            <a:r>
              <a:rPr lang="en-US" b="1" dirty="0" smtClean="0">
                <a:solidFill>
                  <a:srgbClr val="FF0000"/>
                </a:solidFill>
              </a:rPr>
              <a:t>WITH RESPECT </a:t>
            </a:r>
            <a:r>
              <a:rPr lang="en-US" b="1" dirty="0">
                <a:solidFill>
                  <a:srgbClr val="FF0000"/>
                </a:solidFill>
              </a:rPr>
              <a:t>TO EACH</a:t>
            </a:r>
            <a:r>
              <a:rPr lang="en-US" dirty="0"/>
              <a:t> ADMINISTRATOR OR BEHAVIORAL INTERVENTION </a:t>
            </a:r>
            <a:r>
              <a:rPr lang="en-US" dirty="0" smtClean="0"/>
              <a:t>TASK FORCE </a:t>
            </a:r>
            <a:r>
              <a:rPr lang="en-US" dirty="0"/>
              <a:t>TO WHICH THE POLICE DEPARTMENT INTENDS TO RELEASE </a:t>
            </a:r>
            <a:r>
              <a:rPr lang="en-US" dirty="0" smtClean="0"/>
              <a:t>THE INFORMATION</a:t>
            </a:r>
            <a:r>
              <a:rPr lang="en-US" dirty="0"/>
              <a:t>.</a:t>
            </a:r>
          </a:p>
        </p:txBody>
      </p:sp>
    </p:spTree>
    <p:extLst>
      <p:ext uri="{BB962C8B-B14F-4D97-AF65-F5344CB8AC3E}">
        <p14:creationId xmlns:p14="http://schemas.microsoft.com/office/powerpoint/2010/main" val="23303502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408</TotalTime>
  <Words>2148</Words>
  <Application>Microsoft Office PowerPoint</Application>
  <PresentationFormat>On-screen Show (4:3)</PresentationFormat>
  <Paragraphs>191</Paragraphs>
  <Slides>28</Slides>
  <Notes>14</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Oriel</vt:lpstr>
      <vt:lpstr>2011 CCASA LEGISLATIVE UPDATE</vt:lpstr>
      <vt:lpstr>A BUSY SESSION!</vt:lpstr>
      <vt:lpstr>Why HB 1138?</vt:lpstr>
      <vt:lpstr>Purpose of hb 1138</vt:lpstr>
      <vt:lpstr>Purpose of HB 1138</vt:lpstr>
      <vt:lpstr>Thank you to everyone who helped!</vt:lpstr>
      <vt:lpstr>    concerning restorative justice HB 1032</vt:lpstr>
      <vt:lpstr> Concerning information sharing at state institutions of higher learning HB 1169</vt:lpstr>
      <vt:lpstr>HB 1169</vt:lpstr>
      <vt:lpstr>HB 1169</vt:lpstr>
      <vt:lpstr>HB 1169</vt:lpstr>
      <vt:lpstr>Concerning the voluntary licensure of private investigators HB 1195</vt:lpstr>
      <vt:lpstr>Concerning measures to reduce the frequency of bulling in schools HB 1254</vt:lpstr>
      <vt:lpstr>HB 1254</vt:lpstr>
      <vt:lpstr>HB 1254</vt:lpstr>
      <vt:lpstr>Concerning an expansion of the circumstances in which a court may order further restrictions as conditions of a protection order against a defendant HB 1267</vt:lpstr>
      <vt:lpstr>Concerning the collateral consequences of a conviction SB 44</vt:lpstr>
      <vt:lpstr>Concerning a diversion program for persons who commit prostitution-related offenses sb 85</vt:lpstr>
      <vt:lpstr>SB 85</vt:lpstr>
      <vt:lpstr>Concerning changes related to the operation of the parole board sb 241</vt:lpstr>
      <vt:lpstr>Various Immigration bills</vt:lpstr>
      <vt:lpstr>Other Emerging policy issues</vt:lpstr>
      <vt:lpstr>VAWA 2005 forensic compliance</vt:lpstr>
      <vt:lpstr>Colorado statute</vt:lpstr>
      <vt:lpstr>Colorado sexual assault response protocol committee (csarpc)</vt:lpstr>
      <vt:lpstr>Purpose and philosophy</vt:lpstr>
      <vt:lpstr>Areas of Public Policy  Strategic Planning</vt:lpstr>
      <vt:lpstr>Other federal legislation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2011 CCASA LEGLISLATIVE UPDATE</dc:title>
  <dc:creator>Advocacy</dc:creator>
  <cp:lastModifiedBy>Outreach</cp:lastModifiedBy>
  <cp:revision>35</cp:revision>
  <cp:lastPrinted>2011-06-13T20:44:26Z</cp:lastPrinted>
  <dcterms:created xsi:type="dcterms:W3CDTF">2011-04-25T17:21:41Z</dcterms:created>
  <dcterms:modified xsi:type="dcterms:W3CDTF">2011-08-22T18:44:17Z</dcterms:modified>
</cp:coreProperties>
</file>